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</p:sldIdLst>
  <p:sldSz cy="6858000" cx="12192000"/>
  <p:notesSz cx="6858000" cy="9144000"/>
  <p:embeddedFontLst>
    <p:embeddedFont>
      <p:font typeface="Gowun Dodum"/>
      <p:regular r:id="rId132"/>
    </p:embeddedFont>
    <p:embeddedFont>
      <p:font typeface="Jua"/>
      <p:regular r:id="rId133"/>
    </p:embeddedFont>
    <p:embeddedFont>
      <p:font typeface="Black Han Sans"/>
      <p:regular r:id="rId134"/>
    </p:embeddedFont>
    <p:embeddedFont>
      <p:font typeface="Nanum Gothic"/>
      <p:regular r:id="rId135"/>
      <p:bold r:id="rId136"/>
    </p:embeddedFont>
    <p:embeddedFont>
      <p:font typeface="Sen"/>
      <p:regular r:id="rId137"/>
      <p:bold r:id="rId1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139" roundtripDataSignature="AMtx7mjBUOQJ77ZG2tzD22wXi20CaRHA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83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customschemas.google.com/relationships/presentationmetadata" Target="metadata"/><Relationship Id="rId138" Type="http://schemas.openxmlformats.org/officeDocument/2006/relationships/font" Target="fonts/Sen-bold.fntdata"/><Relationship Id="rId137" Type="http://schemas.openxmlformats.org/officeDocument/2006/relationships/font" Target="fonts/Sen-regular.fntdata"/><Relationship Id="rId132" Type="http://schemas.openxmlformats.org/officeDocument/2006/relationships/font" Target="fonts/GowunDodum-regular.fntdata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font" Target="fonts/NanumGothic-bold.fntdata"/><Relationship Id="rId135" Type="http://schemas.openxmlformats.org/officeDocument/2006/relationships/font" Target="fonts/NanumGothic-regular.fntdata"/><Relationship Id="rId134" Type="http://schemas.openxmlformats.org/officeDocument/2006/relationships/font" Target="fonts/BlackHanSans-regular.fntdata"/><Relationship Id="rId133" Type="http://schemas.openxmlformats.org/officeDocument/2006/relationships/font" Target="fonts/Jua-regular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ko-KR" sz="12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Art/37245311" TargetMode="External"/><Relationship Id="rId3" Type="http://schemas.openxmlformats.org/officeDocument/2006/relationships/hyperlink" Target="https://indischool.com/boards/libArt/37272218#" TargetMode="External"/><Relationship Id="rId4" Type="http://schemas.openxmlformats.org/officeDocument/2006/relationships/hyperlink" Target="https://blog.naver.com/ggabig/222671508341" TargetMode="Externa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Extra/37262722" TargetMode="Externa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Extra/37270869" TargetMode="Externa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ork.go.kr/consltJobCarpa/jobPsyExamNew/jobPsyExamYouthList.do" TargetMode="Externa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N3mSrWcST_IYVZsGucAe7M2yWbgs_raKdYiF8ue4YiI/edit#gid=0" TargetMode="External"/><Relationship Id="rId3" Type="http://schemas.openxmlformats.org/officeDocument/2006/relationships/hyperlink" Target="https://ele.tsherpa.co.kr/special/special-zepmetabus/master.html" TargetMode="External"/><Relationship Id="rId4" Type="http://schemas.openxmlformats.org/officeDocument/2006/relationships/hyperlink" Target="https://blog.naver.com/ktk350/222705842631" TargetMode="Externa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lay.google.com/store/apps/details?id=com.lindahsu.dahatayo&amp;pli=1" TargetMode="External"/><Relationship Id="rId3" Type="http://schemas.openxmlformats.org/officeDocument/2006/relationships/hyperlink" Target="https://indischool.com/boards/square/37216324?page=2" TargetMode="External"/><Relationship Id="rId4" Type="http://schemas.openxmlformats.org/officeDocument/2006/relationships/hyperlink" Target="https://cafe.naver.com/dahandin/1474" TargetMode="Externa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log.naver.com/kcwcw/222183489959" TargetMode="Externa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Music/37276415" TargetMode="External"/><Relationship Id="rId3" Type="http://schemas.openxmlformats.org/officeDocument/2006/relationships/hyperlink" Target="https://blog.naver.com/jjez/222678721482" TargetMode="Externa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hoolforkids.tistory.com/entry/%EC%9D%B8%EA%B3%B5%EC%A7%80%EB%8A%A5-%EC%9E%91%EA%B3%A1-%EB%B0%94%ED%9D%90-%EA%B5%AC%EA%B8%80%EB%91%90%EB%93%A4" TargetMode="External"/><Relationship Id="rId3" Type="http://schemas.openxmlformats.org/officeDocument/2006/relationships/hyperlink" Target="https://blog.naver.com/dngngn010/222538186825" TargetMode="Externa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arthspacelab.com/app/seasons/" TargetMode="External"/><Relationship Id="rId3" Type="http://schemas.openxmlformats.org/officeDocument/2006/relationships/hyperlink" Target="http://astro.unl.edu/naap/motion1/animations/seasons_ecliptic.html" TargetMode="Externa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log.naver.com/1strider/222731679298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Extra/37314871" TargetMode="Externa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ndischool.com/boards/libExtra/37186393" TargetMode="External"/><Relationship Id="rId3" Type="http://schemas.openxmlformats.org/officeDocument/2006/relationships/hyperlink" Target="https://indischool.com/boards/libExtra/3718639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댓글, 피드백 : </a:t>
            </a:r>
            <a:r>
              <a:rPr lang="ko-KR"/>
              <a:t>https://indischool.com/boards/square/37286152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4d915c06b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4d915c06b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[컴퓨터로 그림 그리기] 8bit 화가, 8비트 화가, 픽셀아트 앱 활용하기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https://indischool.com/boards/libArt/37245311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&lt;8bit 화가&gt; 앱 대신 종이에 그림 그리기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https://indischool.com/boards/libArt/37272218#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NFT 픽셀아트 8bit 화가앱 활용 쉽게 만들기 </a:t>
            </a:r>
            <a:r>
              <a:rPr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https://blog.naver.com/ggabig/222671508341</a:t>
            </a:r>
            <a:endParaRPr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4d915c06b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1acfbb955e2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0" name="Google Shape;1370;g1acfbb955e2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b="1"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주니어커리어넷(3-4학년용/저학년용) 활용 ppt 및 활동지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https://indischool.com/boards/libExtra/37262722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g1acfbb955e2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7" name="Google Shape;1387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창체 진로 무료 심리검사(성격검사, 학교생활적응검사) 학부모 상담에 요긴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2"/>
              </a:rPr>
              <a:t>https://indischool.com/boards/libExtra/37270869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88" name="Google Shape;1388;p9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0" name="Google Shape;1400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u="sng">
                <a:solidFill>
                  <a:schemeClr val="hlink"/>
                </a:solidFill>
                <a:hlinkClick r:id="rId2"/>
              </a:rPr>
              <a:t>https://www.work.go.kr/consltJobCarpa/jobPsyExamNew/jobPsyExamYouthList.do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3" name="Google Shape;1413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9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0" name="Google Shape;1420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인디스쿨에 탑재된 zep 수업 링크 모음집 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https://docs.google.com/spreadsheets/d/1N3mSrWcST_IYVZsGucAe7M2yWbgs_raKdYiF8ue4YiI/edit#gid=0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티셀파 ZEP 메타버스 교실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3"/>
              </a:rPr>
              <a:t>https://ele.tsherpa.co.kr/special/special-zepmetabus/master.html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ZEP 시작 및 화면 구성(스마트폰과 PC에서) &amp; 사용자 가이드북 링크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4"/>
              </a:rPr>
              <a:t>https://blog.naver.com/ktk350/222705842631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9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3" name="Google Shape;1433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패들렛 하나로 8가지 수업활동하기</a:t>
            </a:r>
            <a:r>
              <a:rPr lang="ko-KR"/>
              <a:t> - </a:t>
            </a:r>
            <a:r>
              <a:rPr lang="ko-KR"/>
              <a:t>https://youtu.be/5mk24fCGheQ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패들렛 주소 간단하게 설정하기</a:t>
            </a:r>
            <a:r>
              <a:rPr lang="ko-KR"/>
              <a:t> - </a:t>
            </a:r>
            <a:r>
              <a:rPr lang="ko-KR"/>
              <a:t>https://indischool.com/boards/square/37262784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[패들렛 활용수업 사례공유] 선생님, 함께 채워요!</a:t>
            </a:r>
            <a:r>
              <a:rPr lang="ko-KR"/>
              <a:t> - </a:t>
            </a:r>
            <a:r>
              <a:rPr lang="ko-KR"/>
              <a:t>https://indischool.com/boards/libClass/37145564</a:t>
            </a:r>
            <a:endParaRPr/>
          </a:p>
        </p:txBody>
      </p:sp>
      <p:sp>
        <p:nvSpPr>
          <p:cNvPr id="1434" name="Google Shape;1434;p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6" name="Google Shape;1446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2월의 에듀데이터&lt;띵커벨&gt;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https://indischool.com/boards/libSWEducation/37147862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6월의 에듀데이터 &lt;띵커벨 워크시트&gt;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https://indischool.com/boards/square/37179382</a:t>
            </a:r>
            <a:endParaRPr/>
          </a:p>
        </p:txBody>
      </p:sp>
      <p:sp>
        <p:nvSpPr>
          <p:cNvPr id="1447" name="Google Shape;1447;p9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197dd9e4a90_159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9" name="Google Shape;1459;g197dd9e4a90_159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ko-KR" u="sng">
                <a:solidFill>
                  <a:schemeClr val="hlink"/>
                </a:solidFill>
                <a:hlinkClick r:id="rId2"/>
              </a:rPr>
              <a:t>https://play.google.com/store/apps/details?id=com.lindahsu.dahatayo&amp;pli=1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[다했니] 사용/활용법 영상 👍 +무료 연수 듣는 곳 링크</a:t>
            </a:r>
            <a:r>
              <a:rPr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ko-KR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https://indischool.com/boards/square/37216324?page=2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다했니-다했어요 사용자 모임</a:t>
            </a:r>
            <a:r>
              <a:rPr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ko-KR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https://cafe.naver.com/dahandin/1474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0" name="Google Shape;1460;g197dd9e4a90_159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구글 잼보드 활용 의견나누기(온라인 롤링페이퍼)</a:t>
            </a:r>
            <a:r>
              <a:rPr lang="ko-KR"/>
              <a:t> - https://blog.naver.com/kcwcw/222240647317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온라인 모둠활동 꿀템 잼보드👍 (무료, 아이들회원가입x)</a:t>
            </a:r>
            <a:r>
              <a:rPr lang="ko-KR"/>
              <a:t> - </a:t>
            </a:r>
            <a:r>
              <a:rPr lang="ko-KR"/>
              <a:t>https://indischool.com/boards/square/37161732</a:t>
            </a:r>
            <a:endParaRPr/>
          </a:p>
        </p:txBody>
      </p:sp>
      <p:sp>
        <p:nvSpPr>
          <p:cNvPr id="1472" name="Google Shape;1472;p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4" name="Google Shape;1484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스마트기기 갤럭시 탭, 멘티미터 수업활용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https://indischool.com/boards/libLanguage/36284955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쉽게 실시간 퀴즈 풀기! 컴퓨터/스마트폰 모두 가능!_ 멘티미터 퀴즈 기능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https://youtu.be/3Je7MVsrDCg</a:t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1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잇셀프로 간단하게 툰만드는 법 _ 튜토리얼</a:t>
            </a:r>
            <a:r>
              <a:rPr lang="ko-KR"/>
              <a:t> - </a:t>
            </a:r>
            <a:r>
              <a:rPr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https://youtu.be/ubBw7J3N2_Q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웹툰 표현하기 itself 어플 활용 인공지능 AI교육</a:t>
            </a:r>
            <a:r>
              <a:rPr lang="ko-KR"/>
              <a:t> - </a:t>
            </a:r>
            <a:r>
              <a:rPr lang="ko-KR"/>
              <a:t>https://youtu.be/HHwcIECOWzg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6학년 국어_속담을 활용해요 단원 정리활동</a:t>
            </a:r>
            <a:r>
              <a:rPr lang="ko-KR"/>
              <a:t> - https://blog.naver.com/irumclass/222737142789</a:t>
            </a:r>
            <a:endParaRPr/>
          </a:p>
        </p:txBody>
      </p:sp>
      <p:sp>
        <p:nvSpPr>
          <p:cNvPr id="258" name="Google Shape;25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7" name="Google Shape;1497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초등교사의 영어교과 지도 고민 그리고 방안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 - https://blog.naver.com/eyekiki/222852077615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공공기관 정리게임 - wordwall 미로찾기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 - https://indischool.com/boards/libSociety/37254294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4단원 정리 게임(온라인 공유용, wordwall)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https://indischool.com/boards/libScience/37137936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대교 9단원 wordwall 게임+목소리 녹음 사이트 등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https://indischool.com/boards/libForeign/37120077</a:t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1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0" name="Google Shape;1510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교육용 퀴즈게임 앱 카훗(kahoot) 사용 방법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https://blog.naver.com/bo114114/222872096347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카훗 (공간과 입체)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https://indischool.com/boards/libMath/37275977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&lt;카훗&gt; 통일교육(북한말) / 가을퀴즈 / 독도 / 국기 / 크리스마스 / 경상북도(지역교과서사회) / 미래직업(창체)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https://indischool.com/boards/libExtra/37271827</a:t>
            </a:r>
            <a:endParaRPr/>
          </a:p>
        </p:txBody>
      </p:sp>
      <p:sp>
        <p:nvSpPr>
          <p:cNvPr id="1511" name="Google Shape;1511;p10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3" name="Google Shape;1523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클</a:t>
            </a:r>
            <a:r>
              <a:rPr b="1" lang="ko-KR"/>
              <a:t>래스툴</a:t>
            </a:r>
            <a:r>
              <a:rPr b="1" lang="ko-KR"/>
              <a:t> 활용</a:t>
            </a:r>
            <a:r>
              <a:rPr lang="ko-KR"/>
              <a:t> - https://blog.naver.com/tidy1004/222897708155</a:t>
            </a:r>
            <a:endParaRPr/>
          </a:p>
        </p:txBody>
      </p:sp>
      <p:sp>
        <p:nvSpPr>
          <p:cNvPr id="1524" name="Google Shape;1524;p1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6" name="Google Shape;1536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설치없이 사용하는 온라인 수업도구</a:t>
            </a:r>
            <a:r>
              <a:rPr lang="ko-KR"/>
              <a:t> - https://blog.naver.com/kcwcw/222500967622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모든 수업 강의 도구가 다 들어있다구?_ 클래스룸스크린</a:t>
            </a:r>
            <a:r>
              <a:rPr b="1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/>
              <a:t>https://youtu.be/LjLAFFvUUwQ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5월의 에듀데이터 &lt;클래스룸 스크린&gt;</a:t>
            </a:r>
            <a:r>
              <a:rPr lang="ko-KR"/>
              <a:t> - </a:t>
            </a:r>
            <a:r>
              <a:rPr lang="ko-KR"/>
              <a:t>https://indischool.com/boards/libExtra/37171847</a:t>
            </a:r>
            <a:endParaRPr/>
          </a:p>
        </p:txBody>
      </p:sp>
      <p:sp>
        <p:nvSpPr>
          <p:cNvPr id="1537" name="Google Shape;1537;p10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9" name="Google Shape;1549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https://play.google.com/store/apps/details?id=com.google.android.apps.classroom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구글 클래스룸 안내 영상 모음</a:t>
            </a:r>
            <a:r>
              <a:rPr lang="ko-KR"/>
              <a:t> - </a:t>
            </a:r>
            <a:r>
              <a:rPr lang="ko-KR"/>
              <a:t>https://indischool.com/boards/libClass/33387734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구글 클래스룸 운영을 위한 구글 관리자계정 일괄 생성 방법</a:t>
            </a:r>
            <a:r>
              <a:rPr lang="ko-KR"/>
              <a:t> - </a:t>
            </a:r>
            <a:r>
              <a:rPr lang="ko-KR"/>
              <a:t>https://indischool.com/boards/square/37144662</a:t>
            </a:r>
            <a:endParaRPr/>
          </a:p>
        </p:txBody>
      </p:sp>
      <p:sp>
        <p:nvSpPr>
          <p:cNvPr id="1550" name="Google Shape;1550;p1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1" name="Google Shape;156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클로바더빙 무료사용방법 알아보기, 온라인수업 예절</a:t>
            </a:r>
            <a:r>
              <a:rPr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b="0" i="0" lang="ko-KR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https://blog.naver.com/owl10owl/222836819495</a:t>
            </a:r>
            <a:endParaRPr b="0" i="0">
              <a:solidFill>
                <a:srgbClr val="000000"/>
              </a:solidFill>
              <a:latin typeface="Dotum"/>
              <a:ea typeface="Dotum"/>
              <a:cs typeface="Dotum"/>
              <a:sym typeface="Dotum"/>
            </a:endParaRPr>
          </a:p>
        </p:txBody>
      </p:sp>
      <p:sp>
        <p:nvSpPr>
          <p:cNvPr id="1562" name="Google Shape;156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4" name="Google Shape;1574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p10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7" name="Google Shape;1587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Whiteboard.fi 이용하여 학생 개별 화이트보드 한눈에 보기</a:t>
            </a:r>
            <a:r>
              <a:rPr b="1" lang="ko-KR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 - </a:t>
            </a:r>
            <a:r>
              <a:rPr lang="ko-KR"/>
              <a:t>https://blog.naver.com/inmyheart829/222368146373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온라인 화이트보드 공유 캐치마인드 수업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2"/>
              </a:rPr>
              <a:t>https://blog.naver.com/kcwcw/222183489959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4444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Whiteboard.fi(화이트보드 사이트)를 이용한 "받아그리기"수업</a:t>
            </a:r>
            <a:r>
              <a:rPr lang="ko-KR">
                <a:solidFill>
                  <a:srgbClr val="3D4444"/>
                </a:solidFill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lang="ko-KR"/>
              <a:t>https://blog.naver.com/belle_o3o/222320303903</a:t>
            </a:r>
            <a:endParaRPr/>
          </a:p>
        </p:txBody>
      </p:sp>
      <p:sp>
        <p:nvSpPr>
          <p:cNvPr id="1588" name="Google Shape;1588;p1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0" name="Google Shape;1600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Baamboozle 이용하여 조별 퀴즈 배틀 쉽게 만들어 진행하기</a:t>
            </a:r>
            <a:r>
              <a:rPr b="1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lang="ko-KR"/>
              <a:t>https://blog.naver.com/inmyheart829/222508908519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Baamboozle (게임제작프로그램)</a:t>
            </a:r>
            <a:r>
              <a:rPr b="1" lang="ko-KR"/>
              <a:t> </a:t>
            </a:r>
            <a:r>
              <a:rPr lang="ko-KR"/>
              <a:t>- </a:t>
            </a:r>
            <a:r>
              <a:rPr lang="ko-KR"/>
              <a:t>https://blog.naver.com/stony546/222626497067</a:t>
            </a:r>
            <a:endParaRPr/>
          </a:p>
        </p:txBody>
      </p:sp>
      <p:sp>
        <p:nvSpPr>
          <p:cNvPr id="1601" name="Google Shape;1601;p10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3" name="Google Shape;1613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10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완전 쉽고 빠른 AI로 웹툰그리기</a:t>
            </a:r>
            <a:r>
              <a:rPr lang="ko-KR"/>
              <a:t> - https://blog.naver.com/kcwcw/222747640218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클릭만으로 누구나 웹툰을 만들 수 있는, AI 웹툰 플랫폼 투닝(tooning.io)</a:t>
            </a:r>
            <a:r>
              <a:rPr lang="ko-KR"/>
              <a:t> - </a:t>
            </a:r>
            <a:r>
              <a:rPr lang="ko-KR"/>
              <a:t>https://youtu.be/FSo3vMTl0X4</a:t>
            </a:r>
            <a:endParaRPr/>
          </a:p>
        </p:txBody>
      </p:sp>
      <p:sp>
        <p:nvSpPr>
          <p:cNvPr id="270" name="Google Shape;27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0" name="Google Shape;1620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그림 옮겨말하기 게임 갈틱폰</a:t>
            </a:r>
            <a:r>
              <a:rPr lang="ko-KR"/>
              <a:t> - https://blog.naver.com/kcwcw/222610576445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2단원 관용표현 활용 게임) 텔레스트레이션 / 갈틱폰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/>
              <a:t>https://indischool.com/boards/libLanguage/37192850</a:t>
            </a:r>
            <a:endParaRPr/>
          </a:p>
        </p:txBody>
      </p:sp>
      <p:sp>
        <p:nvSpPr>
          <p:cNvPr id="1621" name="Google Shape;1621;p1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3" name="Google Shape;1633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1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6" name="Google Shape;1646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수박게임 만드는 법</a:t>
            </a:r>
            <a:r>
              <a:rPr lang="ko-KR"/>
              <a:t> - https://dingdo.tistory.com/597</a:t>
            </a:r>
            <a:endParaRPr/>
          </a:p>
        </p:txBody>
      </p:sp>
      <p:sp>
        <p:nvSpPr>
          <p:cNvPr id="1647" name="Google Shape;1647;p1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9" name="Google Shape;1659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학기말 스마트기기 활동 추천 - 협동 퍼즐 맞추기(Jigsaw Explorer)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https://indischool.com/boards/libExtra/37285515</a:t>
            </a:r>
            <a:br>
              <a:rPr b="0" i="0" lang="ko-KR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660" name="Google Shape;1660;p1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2" name="Google Shape;1672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보드게임 - 영재교육 세트 (set) 설명 ppt 및 학습지</a:t>
            </a:r>
            <a:r>
              <a:rPr lang="ko-KR"/>
              <a:t> - </a:t>
            </a:r>
            <a:r>
              <a:rPr lang="ko-KR"/>
              <a:t>https://indischool.com/boards/libRecreation/23244446</a:t>
            </a:r>
            <a:endParaRPr/>
          </a:p>
        </p:txBody>
      </p:sp>
      <p:sp>
        <p:nvSpPr>
          <p:cNvPr id="1673" name="Google Shape;1673;p1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b230d98395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5" name="Google Shape;1685;g2b230d98395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보드게임 - 영재교육 세트 (set) 설명 ppt 및 학습지</a:t>
            </a:r>
            <a:r>
              <a:rPr lang="ko-KR"/>
              <a:t> - https://indischool.com/boards/libRecreation/23244446</a:t>
            </a:r>
            <a:endParaRPr/>
          </a:p>
        </p:txBody>
      </p:sp>
      <p:sp>
        <p:nvSpPr>
          <p:cNvPr id="1686" name="Google Shape;1686;g2b230d98395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8" name="Google Shape;1698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1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인공지능이 그려주는 그림으로 앨범 커버 재디자인하기!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https://indischool.com/boards/libArt/37283623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문장을 피카소 그림이나 고흐 그림 등 여러화풍 으로 만들어줍니다!!~인공지능 그림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https://indischool.com/boards/square/37275057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만약 위대한 화가들이 고양이를 그린다면?😺😻(Feat. 그림 그려주는 AI 🎨)</a:t>
            </a:r>
            <a:r>
              <a:rPr lang="ko-KR"/>
              <a:t> - </a:t>
            </a:r>
            <a:r>
              <a:rPr lang="ko-KR"/>
              <a:t>https://indischool.com/boards/libArt/37271728</a:t>
            </a:r>
            <a:endParaRPr/>
          </a:p>
        </p:txBody>
      </p:sp>
      <p:sp>
        <p:nvSpPr>
          <p:cNvPr id="296" name="Google Shape;29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내 그림과 AI가 그린 그림 비교 감상하기</a:t>
            </a:r>
            <a:r>
              <a:rPr lang="ko-KR"/>
              <a:t> - </a:t>
            </a:r>
            <a:r>
              <a:rPr lang="ko-KR"/>
              <a:t>https://indischool.com/boards/libArt/31365209</a:t>
            </a:r>
            <a:endParaRPr/>
          </a:p>
        </p:txBody>
      </p:sp>
      <p:sp>
        <p:nvSpPr>
          <p:cNvPr id="309" name="Google Shape;30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키워드를 넣고 작풍을 고르면 AI가 그림 그려주는 사이트</a:t>
            </a:r>
            <a:r>
              <a:rPr lang="ko-KR"/>
              <a:t> - </a:t>
            </a:r>
            <a:r>
              <a:rPr lang="ko-KR"/>
              <a:t>https://indischool.com/boards/square/37206760</a:t>
            </a:r>
            <a:endParaRPr/>
          </a:p>
        </p:txBody>
      </p:sp>
      <p:sp>
        <p:nvSpPr>
          <p:cNvPr id="322" name="Google Shape;32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A74"/>
              </a:buClr>
              <a:buSzPts val="1200"/>
              <a:buFont typeface="Nanum Gothic"/>
              <a:buNone/>
            </a:pPr>
            <a:r>
              <a:rPr b="1" i="0" lang="ko-KR">
                <a:latin typeface="Nanum Gothic"/>
                <a:ea typeface="Nanum Gothic"/>
                <a:cs typeface="Nanum Gothic"/>
                <a:sym typeface="Nanum Gothic"/>
              </a:rPr>
              <a:t>가구배치 등 셀프 인테리어 무료 프로그램 플래너 5d</a:t>
            </a:r>
            <a:r>
              <a:rPr lang="ko-KR"/>
              <a:t> - </a:t>
            </a:r>
            <a:r>
              <a:rPr b="0" i="0" lang="ko-KR">
                <a:latin typeface="Nanum Gothic"/>
                <a:ea typeface="Nanum Gothic"/>
                <a:cs typeface="Nanum Gothic"/>
                <a:sym typeface="Nanum Gothic"/>
              </a:rPr>
              <a:t>https://blog.naver.com/dysnomia/221724877885</a:t>
            </a:r>
            <a:endParaRPr>
              <a:latin typeface="Nanum Gothic"/>
              <a:ea typeface="Nanum Gothic"/>
              <a:cs typeface="Nanum Gothic"/>
              <a:sym typeface="Nanum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solidFill>
                <a:srgbClr val="557A74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b="1" lang="ko-KR"/>
              <a:t>[영어] 3D 집 만들고 영어로 설명하기</a:t>
            </a:r>
            <a:r>
              <a:rPr lang="ko-KR"/>
              <a:t> - https://blog.naver.com/a_plus0322/222591075063</a:t>
            </a:r>
            <a:endParaRPr/>
          </a:p>
        </p:txBody>
      </p:sp>
      <p:sp>
        <p:nvSpPr>
          <p:cNvPr id="335" name="Google Shape;33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HomeByMe – 가구 배치를 무려 3D로 미리 해보자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ko-KR"/>
              <a:t>https://blog.naver.com/devchief76/222324779722</a:t>
            </a:r>
            <a:endParaRPr/>
          </a:p>
        </p:txBody>
      </p:sp>
      <p:sp>
        <p:nvSpPr>
          <p:cNvPr id="348" name="Google Shape;348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[마스티비] 차근차근 따라 해보자! Flip a Clip - 애니메이션 만들기1</a:t>
            </a:r>
            <a:r>
              <a:rPr lang="ko-KR"/>
              <a:t> - </a:t>
            </a:r>
            <a:r>
              <a:rPr lang="ko-KR"/>
              <a:t>https://youtu.be/3u2-h4vUeJI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flipaClip 어플로 애니메이션 만들기(1)</a:t>
            </a:r>
            <a:r>
              <a:rPr lang="ko-KR"/>
              <a:t> - </a:t>
            </a:r>
            <a:r>
              <a:rPr lang="ko-KR"/>
              <a:t>https://www.youtube.com/watch/N4A4mt1FNEk</a:t>
            </a:r>
            <a:endParaRPr/>
          </a:p>
        </p:txBody>
      </p:sp>
      <p:sp>
        <p:nvSpPr>
          <p:cNvPr id="361" name="Google Shape;36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[미술 활동] 멈춰있는 그림을 움직이게 바꿔주는 사이트</a:t>
            </a:r>
            <a:r>
              <a:rPr lang="ko-KR"/>
              <a:t> - </a:t>
            </a:r>
            <a:r>
              <a:rPr lang="ko-KR"/>
              <a:t>https://indischool.com/boards/square/37281466</a:t>
            </a:r>
            <a:endParaRPr/>
          </a:p>
        </p:txBody>
      </p:sp>
      <p:sp>
        <p:nvSpPr>
          <p:cNvPr id="373" name="Google Shape;37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[Sketch RNN] 인공지능과 함께 그림 완성하기</a:t>
            </a:r>
            <a:r>
              <a:rPr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https://youtu.be/0sPJO73e-aQ</a:t>
            </a:r>
            <a:endParaRPr i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https://play.google.com/store/apps/details?id=com.bitstrips.imoji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Nanum Gothic"/>
                <a:ea typeface="Nanum Gothic"/>
                <a:cs typeface="Nanum Gothic"/>
                <a:sym typeface="Nanum Gothic"/>
              </a:rPr>
              <a:t>비트모지 아바타로 온라인 학습 컨텐츠에 표정을 입힌다 : 비트모지(Bitmoji)</a:t>
            </a:r>
            <a:r>
              <a:rPr b="1" lang="ko-KR">
                <a:latin typeface="Dotum"/>
                <a:ea typeface="Dotum"/>
                <a:cs typeface="Dotum"/>
                <a:sym typeface="Dotum"/>
              </a:rPr>
              <a:t> - </a:t>
            </a:r>
            <a:r>
              <a:rPr b="0" i="0" lang="ko-KR">
                <a:latin typeface="Dotum"/>
                <a:ea typeface="Dotum"/>
                <a:cs typeface="Dotum"/>
                <a:sym typeface="Dotum"/>
              </a:rPr>
              <a:t>https://blog.naver.com/edu-next/222554131915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latin typeface="Dotum"/>
              <a:ea typeface="Dotum"/>
              <a:cs typeface="Dotum"/>
              <a:sym typeface="Dot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[비트모지 활용①] 비트모지(bitmoji) 만들기 + 크롬에 추가하기</a:t>
            </a:r>
            <a:r>
              <a:rPr lang="ko-KR"/>
              <a:t> - </a:t>
            </a:r>
            <a:r>
              <a:rPr b="0" i="0" lang="ko-KR">
                <a:latin typeface="Dotum"/>
                <a:ea typeface="Dotum"/>
                <a:cs typeface="Dotum"/>
                <a:sym typeface="Dotum"/>
              </a:rPr>
              <a:t>https://youtu.be/StQCd4UxifQ</a:t>
            </a:r>
            <a:endParaRPr b="0" i="0">
              <a:latin typeface="Dotum"/>
              <a:ea typeface="Dotum"/>
              <a:cs typeface="Dotum"/>
              <a:sym typeface="Dotum"/>
            </a:endParaRPr>
          </a:p>
        </p:txBody>
      </p:sp>
      <p:sp>
        <p:nvSpPr>
          <p:cNvPr id="426" name="Google Shape;42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C72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F0F0F"/>
                </a:solidFill>
                <a:latin typeface="Nanum Gothic"/>
                <a:ea typeface="Nanum Gothic"/>
                <a:cs typeface="Nanum Gothic"/>
                <a:sym typeface="Nanum Gothic"/>
              </a:rPr>
              <a:t>최고의 디자인 템플릿을 수업에 활용한다 : 캔바(Canva)</a:t>
            </a:r>
            <a:r>
              <a:rPr b="1" lang="ko-KR">
                <a:solidFill>
                  <a:srgbClr val="0F0F0F"/>
                </a:solidFill>
                <a:latin typeface="Dotum"/>
                <a:ea typeface="Dotum"/>
                <a:cs typeface="Dotum"/>
                <a:sym typeface="Dotum"/>
              </a:rPr>
              <a:t> - </a:t>
            </a:r>
            <a:r>
              <a:rPr lang="ko-KR">
                <a:solidFill>
                  <a:srgbClr val="0F0F0F"/>
                </a:solidFill>
              </a:rPr>
              <a:t>https://blog.naver.com/edu-next/222155449577</a:t>
            </a:r>
            <a:endParaRPr>
              <a:solidFill>
                <a:srgbClr val="0F0F0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>
              <a:solidFill>
                <a:srgbClr val="0F0F0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F0F0F"/>
                </a:solidFill>
                <a:latin typeface="Nanum Gothic"/>
                <a:ea typeface="Nanum Gothic"/>
                <a:cs typeface="Nanum Gothic"/>
                <a:sym typeface="Nanum Gothic"/>
              </a:rPr>
              <a:t>[미술+sw교육+진로]인포그래픽으로 나를 표현하기</a:t>
            </a:r>
            <a:r>
              <a:rPr lang="ko-KR">
                <a:solidFill>
                  <a:srgbClr val="0F0F0F"/>
                </a:solidFill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b="0" i="0" lang="ko-KR">
                <a:solidFill>
                  <a:srgbClr val="0F0F0F"/>
                </a:solidFill>
                <a:latin typeface="Dotum"/>
                <a:ea typeface="Dotum"/>
                <a:cs typeface="Dotum"/>
                <a:sym typeface="Dotum"/>
              </a:rPr>
              <a:t>https://blog.naver.com/iamjs17/222707295656</a:t>
            </a:r>
            <a:endParaRPr b="0" i="0">
              <a:solidFill>
                <a:srgbClr val="0F0F0F"/>
              </a:solidFill>
              <a:latin typeface="Dotum"/>
              <a:ea typeface="Dotum"/>
              <a:cs typeface="Dotum"/>
              <a:sym typeface="Dot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>
              <a:solidFill>
                <a:srgbClr val="0F0F0F"/>
              </a:solidFill>
            </a:endParaRPr>
          </a:p>
        </p:txBody>
      </p:sp>
      <p:sp>
        <p:nvSpPr>
          <p:cNvPr id="438" name="Google Shape;438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C72"/>
              </a:buClr>
              <a:buSzPts val="1200"/>
              <a:buFont typeface="Nanum Gothic"/>
              <a:buNone/>
            </a:pPr>
            <a:r>
              <a:rPr b="1" i="0" lang="ko-KR">
                <a:latin typeface="Nanum Gothic"/>
                <a:ea typeface="Nanum Gothic"/>
                <a:cs typeface="Nanum Gothic"/>
                <a:sym typeface="Nanum Gothic"/>
              </a:rPr>
              <a:t>(프리뷰)가상 현실 전시장을 만든다 : 아트스탭스(Artsteps)</a:t>
            </a:r>
            <a:r>
              <a:rPr b="1" lang="ko-KR">
                <a:latin typeface="Dotum"/>
                <a:ea typeface="Dotum"/>
                <a:cs typeface="Dotum"/>
                <a:sym typeface="Dotum"/>
              </a:rPr>
              <a:t> - </a:t>
            </a:r>
            <a:r>
              <a:rPr lang="ko-KR"/>
              <a:t>https://blog.naver.com/edu-next/22257436049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4E6D"/>
              </a:buClr>
              <a:buSzPts val="1200"/>
              <a:buFont typeface="Nanum Gothic"/>
              <a:buNone/>
            </a:pPr>
            <a:r>
              <a:rPr b="1" i="0" lang="ko-KR">
                <a:latin typeface="Nanum Gothic"/>
                <a:ea typeface="Nanum Gothic"/>
                <a:cs typeface="Nanum Gothic"/>
                <a:sym typeface="Nanum Gothic"/>
              </a:rPr>
              <a:t>아트스텝스 artsteps _3d 전시관 만들기</a:t>
            </a:r>
            <a:r>
              <a:rPr b="0" i="0" lang="ko-KR">
                <a:latin typeface="Nanum Gothic"/>
                <a:ea typeface="Nanum Gothic"/>
                <a:cs typeface="Nanum Gothic"/>
                <a:sym typeface="Nanum Gothic"/>
              </a:rPr>
              <a:t> -</a:t>
            </a:r>
            <a:r>
              <a:rPr lang="ko-KR">
                <a:latin typeface="Nanum Gothic"/>
                <a:ea typeface="Nanum Gothic"/>
                <a:cs typeface="Nanum Gothic"/>
                <a:sym typeface="Nanum Gothic"/>
              </a:rPr>
              <a:t> </a:t>
            </a:r>
            <a:r>
              <a:rPr lang="ko-KR"/>
              <a:t>https://blog.naver.com/hohokt12/222844190198</a:t>
            </a:r>
            <a:endParaRPr/>
          </a:p>
        </p:txBody>
      </p:sp>
      <p:sp>
        <p:nvSpPr>
          <p:cNvPr id="451" name="Google Shape;45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https://play.google.com/store/apps/details?id=com.google.android.apps.cultural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구글 아트&amp;컬쳐로 명화랑 친해지기! 5가지 활동☆</a:t>
            </a:r>
            <a:r>
              <a:rPr lang="ko-KR"/>
              <a:t> - </a:t>
            </a:r>
            <a:r>
              <a:rPr lang="ko-KR"/>
              <a:t>https://indischool.com/boards/libArt/37123401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[5,6학년] '구글 아트앤 컬쳐'를 활용한 감상수업(2차시) </a:t>
            </a:r>
            <a:r>
              <a:rPr lang="ko-KR"/>
              <a:t>- </a:t>
            </a:r>
            <a:r>
              <a:rPr lang="ko-KR"/>
              <a:t>https://indischool.com/boards/libArt/37276815</a:t>
            </a:r>
            <a:endParaRPr/>
          </a:p>
        </p:txBody>
      </p:sp>
      <p:sp>
        <p:nvSpPr>
          <p:cNvPr id="464" name="Google Shape;464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백남준</a:t>
            </a:r>
            <a:endParaRPr/>
          </a:p>
        </p:txBody>
      </p:sp>
      <p:sp>
        <p:nvSpPr>
          <p:cNvPr id="477" name="Google Shape;477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국립현대미술관 어린미 미술관 VR 관람하기(감상)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https://indischool.com/boards/libArt/37258559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국립현대미술관 AR 작품찾기 활동지 입니다. </a:t>
            </a:r>
            <a:r>
              <a:rPr lang="ko-KR"/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https://indischool.com/boards/libArt/37210520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국립현대미술관 작품 감상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https://blog.naver.com/teacher21/221895405969</a:t>
            </a:r>
            <a:endParaRPr/>
          </a:p>
        </p:txBody>
      </p:sp>
      <p:sp>
        <p:nvSpPr>
          <p:cNvPr id="490" name="Google Shape;49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[원격미술] 인공지능 활용 미술 오토드로우 체험하기</a:t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-KR"/>
              <a:t>https://indischool.com/boards/libArt/37192572, https://indischool.com/boards/libArt/37239872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1월의 에듀데이터 오토드로우(Auto Draw)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/>
              <a:t>https://indischool.com/boards/libArt/37214615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[컴퓨터실/태블릿활용] 오토드로우✍로 픽토그램 만들기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https://indischool.com/boards/libArt/37253769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2단원 삼각형, 원격수업 활동 :: '오토드로우'를 활용해 &lt;삼각형 나라&gt; 작품 만들기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https://indischool.com/boards/libMath/37191585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오토드로우, 페탈리카페인트 인공지능 AI 프로그램 활용 그림그리기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https://indischool.com/boards/libPractical/37171141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인공지능으로 미술작품 만들기! 오토드로우 활용 수업 아이디어 4가지!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https://indischool.com/boards/libSWEducation/37188056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[3학년 지학사] 오토드로우 인공지능을 활용한 &lt;그림문자&gt; 만들기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https://indischool.com/boards/libArt/37280237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[국어, 미술, AI 융합수업] 오토드로우로 속담을 표현해요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https://indischool.com/boards/libLanguage/37235988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구글 오토드로우 사용방법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https://blog.naver.com/kcwcw/222179268572</a:t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solidFill>
                  <a:srgbClr val="000000"/>
                </a:solidFill>
                <a:latin typeface="Sen"/>
                <a:ea typeface="Sen"/>
                <a:cs typeface="Sen"/>
                <a:sym typeface="Sen"/>
              </a:rPr>
              <a:t>인공지능으로 신인상주의 '쇠라' 화풍 그림 그려보자</a:t>
            </a:r>
            <a:r>
              <a:rPr b="1" lang="ko-KR"/>
              <a:t> </a:t>
            </a:r>
            <a:r>
              <a:rPr lang="ko-KR"/>
              <a:t>- </a:t>
            </a:r>
            <a:r>
              <a:rPr lang="ko-KR"/>
              <a:t>https://blog.naver.com/developerteacher/222841317162</a:t>
            </a:r>
            <a:endParaRPr/>
          </a:p>
        </p:txBody>
      </p:sp>
      <p:sp>
        <p:nvSpPr>
          <p:cNvPr id="503" name="Google Shape;50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웹지오보드 프로그램 사용법</a:t>
            </a:r>
            <a:r>
              <a:rPr lang="ko-KR"/>
              <a:t> - </a:t>
            </a:r>
            <a:r>
              <a:rPr lang="ko-KR"/>
              <a:t>https://indischool.com/boards/libMath/37142394</a:t>
            </a:r>
            <a:endParaRPr/>
          </a:p>
        </p:txBody>
      </p:sp>
      <p:sp>
        <p:nvSpPr>
          <p:cNvPr id="549" name="Google Shape;54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사용법 </a:t>
            </a:r>
            <a:r>
              <a:rPr b="0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- https://lifenourish.tistory.com/850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오토드로우 페탈리카페인트로 화가가 되어보자 </a:t>
            </a:r>
            <a:r>
              <a:rPr b="0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lang="ko-KR"/>
              <a:t>https</a:t>
            </a:r>
            <a:r>
              <a:rPr lang="ko-KR"/>
              <a:t>://youtu.be/lG_IS7FiSao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AI로 그림 그리기(오토드로우와 페탈리카페인트)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- https://indischool.com/boards/libArt/37181073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클릭 - 쌓기나무 놓기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shift</a:t>
            </a: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 클릭 - 쌓기나무 없애기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빈공간 끌기 – 회전하기</a:t>
            </a:r>
            <a:endParaRPr b="0" i="0">
              <a:solidFill>
                <a:srgbClr val="1F293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0~9 - 쌓기나무 색깔 변경</a:t>
            </a:r>
            <a:endParaRPr b="0" i="0">
              <a:solidFill>
                <a:srgbClr val="1F293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293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3단원 공간과 입체. 탐구수학</a:t>
            </a:r>
            <a:r>
              <a:rPr lang="ko-KR"/>
              <a:t> - </a:t>
            </a: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https://indischool.com/boards/libMath/37202323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1F293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수학1단원 쌓기나무 관련 게임 자료 올립니다.</a:t>
            </a:r>
            <a:r>
              <a:rPr lang="ko-KR"/>
              <a:t> - </a:t>
            </a:r>
            <a:r>
              <a:rPr b="0" i="0" lang="ko-KR">
                <a:solidFill>
                  <a:srgbClr val="1F2937"/>
                </a:solidFill>
                <a:latin typeface="Arial"/>
                <a:ea typeface="Arial"/>
                <a:cs typeface="Arial"/>
                <a:sym typeface="Arial"/>
              </a:rPr>
              <a:t>https://indischool.com/boards/libMath/26076795</a:t>
            </a:r>
            <a:endParaRPr b="0" i="0">
              <a:solidFill>
                <a:srgbClr val="1F29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7dd9e4a90_159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g197dd9e4a90_159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197dd9e4a90_159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5" name="Google Shape;70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크롬북/pc/태블릿 등을 활용한 수학 게임 </a:t>
            </a:r>
            <a:r>
              <a:rPr lang="ko-KR"/>
              <a:t>- https://indischool.com/boards/libMath/37240301</a:t>
            </a:r>
            <a:endParaRPr/>
          </a:p>
        </p:txBody>
      </p:sp>
      <p:sp>
        <p:nvSpPr>
          <p:cNvPr id="706" name="Google Shape;706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https://play.google.com/store/apps/details?id=com.visang.mathshape&amp;hl=ko&amp;gl=US</a:t>
            </a:r>
            <a:endParaRPr/>
          </a:p>
        </p:txBody>
      </p:sp>
      <p:sp>
        <p:nvSpPr>
          <p:cNvPr id="719" name="Google Shape;719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9C72"/>
              </a:buClr>
              <a:buSzPts val="1200"/>
              <a:buFont typeface="Nanum Gothic"/>
              <a:buNone/>
            </a:pPr>
            <a:r>
              <a:rPr b="0" i="0" lang="ko-KR">
                <a:latin typeface="Nanum Gothic"/>
                <a:ea typeface="Nanum Gothic"/>
                <a:cs typeface="Nanum Gothic"/>
                <a:sym typeface="Nanum Gothic"/>
              </a:rPr>
              <a:t>https://play.google.com/store/apps/details?id=kr.bcloud.GeniusStudy</a:t>
            </a:r>
            <a:endParaRPr/>
          </a:p>
        </p:txBody>
      </p:sp>
      <p:sp>
        <p:nvSpPr>
          <p:cNvPr id="731" name="Google Shape;731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https://play.google.com/store/apps/details?id=com.sec.penup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6A7"/>
              </a:buClr>
              <a:buSzPts val="1200"/>
              <a:buFont typeface="Nanum Gothic"/>
              <a:buNone/>
            </a:pPr>
            <a:r>
              <a:rPr b="1" i="0" lang="ko-KR">
                <a:highlight>
                  <a:schemeClr val="lt1"/>
                </a:highlight>
                <a:latin typeface="Nanum Gothic"/>
                <a:ea typeface="Nanum Gothic"/>
                <a:cs typeface="Nanum Gothic"/>
                <a:sym typeface="Nanum Gothic"/>
              </a:rPr>
              <a:t>penup 사용법: 펜업, 펜플</a:t>
            </a:r>
            <a:r>
              <a:rPr b="0" i="0" lang="ko-KR">
                <a:highlight>
                  <a:schemeClr val="lt1"/>
                </a:highlight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i="0" lang="ko-KR">
                <a:highlight>
                  <a:schemeClr val="lt1"/>
                </a:highlight>
                <a:latin typeface="Dotum"/>
                <a:ea typeface="Dotum"/>
                <a:cs typeface="Dotum"/>
                <a:sym typeface="Dotum"/>
              </a:rPr>
              <a:t>https://blog.naver.com/ruras/222669701310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84" name="Google Shape;18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칸아카데미 시작하기 – 학생편</a:t>
            </a:r>
            <a:r>
              <a:rPr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https://www.youtube.com/watch</a:t>
            </a:r>
            <a:r>
              <a:rPr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Am_drgX9zRU</a:t>
            </a:r>
            <a:endParaRPr i="0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크롬뮤직랩 송메이커 조작 방법 학습지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 https://indischool.com/boards/libMusic/37191952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음악 수업 – 크롬 뮤직 랩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 https://youtu.be/B7202qT4kOY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[줌zoom] 음 단서로 노래맞히기 1탄 (크롬뮤직랩)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 https://indischool.com/boards/libMusic/37228282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크롬 뮤직랩(Chrome Music Lab) 이용 "나도 작곡가" 수업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https://indischool.com/boards/libMusic/35173831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합창, 화성 성부를 느껴보는 AI 사이트 Blob opera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https://indischool.com/boards/libMusic/37276415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온라인 음악교육 - 성악의 이해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  - </a:t>
            </a:r>
            <a:r>
              <a:rPr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https://blog.naver.com/jjez/222678721482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ko-KR">
                <a:latin typeface="Arial"/>
                <a:ea typeface="Arial"/>
                <a:cs typeface="Arial"/>
                <a:sym typeface="Arial"/>
              </a:rPr>
            </a:b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인공지능의 교육적 활용-작곡 인공지능 바흐 구글 두들</a:t>
            </a:r>
            <a:r>
              <a:rPr lang="ko-KR"/>
              <a:t> - </a:t>
            </a:r>
            <a:r>
              <a:rPr b="0"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https://schoolforkids.tistory.com/entry/인공지능-작곡-바흐-구글두들</a:t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[음악수업+인공지능]구글두들바흐로 음악 작곡하기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3"/>
              </a:rPr>
              <a:t>https://blog.naver.com/dngngn010/222538186825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파닉스</a:t>
            </a:r>
            <a:endParaRPr/>
          </a:p>
        </p:txBody>
      </p:sp>
      <p:sp>
        <p:nvSpPr>
          <p:cNvPr id="822" name="Google Shape;822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https://play.google.com/store/apps/details?id=com.ebsenglish.talk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AI 펭톡 안내 첫 시간(우리학교 활용 방법+안내장)</a:t>
            </a:r>
            <a:r>
              <a:rPr lang="ko-KR"/>
              <a:t> - </a:t>
            </a:r>
            <a:r>
              <a:rPr lang="ko-KR"/>
              <a:t>https://indischool.com/boards/libForeign/37159467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AI펭톡 순서 (학생 배부용 초간단 ppt 다운로드)</a:t>
            </a:r>
            <a:r>
              <a:rPr lang="ko-KR"/>
              <a:t> - </a:t>
            </a:r>
            <a:r>
              <a:rPr lang="ko-KR"/>
              <a:t>https://indischool.com/boards/libForeign/37227561</a:t>
            </a:r>
            <a:endParaRPr/>
          </a:p>
        </p:txBody>
      </p:sp>
      <p:sp>
        <p:nvSpPr>
          <p:cNvPr id="835" name="Google Shape;835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대교 단어 복습 게임/ 클래스카드 사용 안내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https://indischool.com/boards/libForeign/35260868</a:t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https://play.google.com/store/apps/details?id=com.medibang.android.paint.tablet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디지털 드로잉1-디지털 드로잉 개념과 메디방 설치하기</a:t>
            </a:r>
            <a:r>
              <a:rPr lang="ko-KR"/>
              <a:t> - </a:t>
            </a:r>
            <a:r>
              <a:rPr lang="ko-KR"/>
              <a:t>https://indischool.com/boards/libArt/37140605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디지털드로잉2-라인 드로잉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- https://indischool.com/boards/libArt/37141357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9" name="Google Shape;87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https://pixabay.com/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https://www.pexels.com/ko-kr/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https://www.flaticon.com/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lang="ko-KR" sz="1200"/>
              <a:t>https://gongu.copyright.or.kr/gongu/main/main.do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https://images.all4ed.org/</a:t>
            </a:r>
            <a:endParaRPr/>
          </a:p>
        </p:txBody>
      </p:sp>
      <p:sp>
        <p:nvSpPr>
          <p:cNvPr id="880" name="Google Shape;880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0" name="Google Shape;900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http://kid.chosun.com/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http://kids.donga.com/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https://m.doopedia.co.kr/m/index.do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https://m.terms.naver.com/list.naver?cid=44625&amp;categoryId=44625&amp;subCategory=on#</a:t>
            </a:r>
            <a:endParaRPr/>
          </a:p>
        </p:txBody>
      </p:sp>
      <p:sp>
        <p:nvSpPr>
          <p:cNvPr id="901" name="Google Shape;901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1" name="Google Shape;92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6-2-I-1-(8) 세계지도, 지구본, 디지털 영상 지도를 활용하여 세계 여러 나라를 소개해 봅시다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 - https://indischool.com/boards/libSociety/37112118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구글어스 사용법</a:t>
            </a:r>
            <a:r>
              <a:rPr lang="ko-KR"/>
              <a:t> - https://blog.naver.com/skdaksdptn/222820700535</a:t>
            </a:r>
            <a:endParaRPr/>
          </a:p>
        </p:txBody>
      </p:sp>
      <p:sp>
        <p:nvSpPr>
          <p:cNvPr id="922" name="Google Shape;922;p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4" name="Google Shape;934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https://play.google.com/store/apps/details?id=de.berlin.reality.augmented.landscaper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지도에서 땅의 높낮이를 나타내는 방법을 알아봅시다 landscapAR 사용 PPT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https://indischool.com/boards/libSociety/37153619</a:t>
            </a:r>
            <a:endParaRPr/>
          </a:p>
        </p:txBody>
      </p:sp>
      <p:sp>
        <p:nvSpPr>
          <p:cNvPr id="935" name="Google Shape;935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197dd9e4a90_159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6" name="Google Shape;946;g197dd9e4a90_159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197dd9e4a90_159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6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1" name="Google Shape;97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https://high.milkt.co.kr/DalJa/KingFace/frm_KingFace_Intro.aspx</a:t>
            </a:r>
            <a:endParaRPr/>
          </a:p>
        </p:txBody>
      </p:sp>
      <p:sp>
        <p:nvSpPr>
          <p:cNvPr id="972" name="Google Shape;972;p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4" name="Google Shape;984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https://h.tsherpa.co.kr/history/</a:t>
            </a:r>
            <a:endParaRPr/>
          </a:p>
        </p:txBody>
      </p:sp>
      <p:sp>
        <p:nvSpPr>
          <p:cNvPr id="985" name="Google Shape;985;p6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7" name="Google Shape;99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가고 싶은 나라 - 국기 빙고 놀이(+나라 크기 비교 사이트) </a:t>
            </a:r>
            <a:r>
              <a:rPr lang="ko-KR"/>
              <a:t>-</a:t>
            </a:r>
            <a:r>
              <a:rPr lang="ko-KR"/>
              <a:t> https://indischool.com/boards/libUnisub/37280784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[6사회] 세계 여러 나라의 면적과 모양</a:t>
            </a:r>
            <a:r>
              <a:rPr lang="ko-KR"/>
              <a:t> - https://blog.naver.com/class_seo/222878645578</a:t>
            </a:r>
            <a:endParaRPr/>
          </a:p>
        </p:txBody>
      </p:sp>
      <p:sp>
        <p:nvSpPr>
          <p:cNvPr id="998" name="Google Shape;998;p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https://play.google.com/store/apps/details?id=jp.ne.ibis.ibispaintx.app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4월의 에듀데이터 이비스페인트X를 소개합니다.</a:t>
            </a:r>
            <a:r>
              <a:rPr lang="ko-KR"/>
              <a:t> </a:t>
            </a:r>
            <a:r>
              <a:rPr lang="ko-KR"/>
              <a:t>- </a:t>
            </a:r>
            <a:r>
              <a:rPr lang="ko-KR"/>
              <a:t>https://indischool.com/boards/square/37240313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[아이패드, 갤럭시탭으로]5분만에 그리는 피카츄</a:t>
            </a:r>
            <a:r>
              <a:rPr lang="ko-KR"/>
              <a:t> - </a:t>
            </a:r>
            <a:r>
              <a:rPr lang="ko-KR"/>
              <a:t>https://youtu.be/MglfyBZ6-pY</a:t>
            </a:r>
            <a:endParaRPr/>
          </a:p>
        </p:txBody>
      </p:sp>
      <p:sp>
        <p:nvSpPr>
          <p:cNvPr id="208" name="Google Shape;20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0" name="Google Shape;1010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https://history.itple.co.kr/game.htm</a:t>
            </a:r>
            <a:endParaRPr/>
          </a:p>
        </p:txBody>
      </p:sp>
      <p:sp>
        <p:nvSpPr>
          <p:cNvPr id="1011" name="Google Shape;1011;p6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3" name="Google Shape;1023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https://play.google.com/store/apps/details?id=com.nolgongs.dmz.wallpeckers</a:t>
            </a:r>
            <a:endParaRPr/>
          </a:p>
        </p:txBody>
      </p:sp>
      <p:sp>
        <p:nvSpPr>
          <p:cNvPr id="1024" name="Google Shape;1024;p6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6" name="Google Shape;1036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9" name="Google Shape;1049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6" name="Google Shape;1056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https://play.google.com/store/apps/details?id=com.noctuasoftware.stellarium_free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스텔라리움 사용설명서 (학생용)</a:t>
            </a:r>
            <a:r>
              <a:rPr lang="ko-KR"/>
              <a:t> -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https://indischool.com/boards/libScience/37155403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[6과학] 2.계절의 변화(계절에 따라 태양의 남중고도와 낮의 길이는 어떻게 변화?)</a:t>
            </a:r>
            <a:r>
              <a:rPr lang="ko-KR"/>
              <a:t> - </a:t>
            </a:r>
            <a:r>
              <a:rPr lang="ko-KR"/>
              <a:t>https://blog.naver.com/class_seo/222135559277</a:t>
            </a:r>
            <a:endParaRPr/>
          </a:p>
        </p:txBody>
      </p:sp>
      <p:sp>
        <p:nvSpPr>
          <p:cNvPr id="1057" name="Google Shape;1057;p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https://www.earthspacelab.com/app/seasons/</a:t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http://astro.unl.edu/naap/motion1/animations/seasons_ecliptic.html</a:t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계절별 (월별) 남중고도 측정 추가 활동 (웹사이트 이용)</a:t>
            </a:r>
            <a:r>
              <a:rPr lang="ko-KR"/>
              <a:t> - </a:t>
            </a:r>
            <a:r>
              <a:rPr lang="ko-KR"/>
              <a:t>https://indischool.com/boards/libScience/37280843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태양의 남중고도, 지구자전축 변화 사이트 - 웹사이트 안내자료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https://indischool.com/boards/libScience/37278275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2단원 계절의 변화 '남중고도' 관련 참고 사이트 2곳 추천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https://indischool.com/boards/libScience/37277861?category=701177</a:t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97dd9e4a90_159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4" name="Google Shape;1084;g197dd9e4a90_159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g197dd9e4a90_159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97dd9e4a90_159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g197dd9e4a90_159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학년별 실험영상 탑재</a:t>
            </a:r>
            <a:endParaRPr/>
          </a:p>
        </p:txBody>
      </p:sp>
      <p:sp>
        <p:nvSpPr>
          <p:cNvPr id="1098" name="Google Shape;1098;g197dd9e4a90_159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0" name="Google Shape;111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https://dtbook.edunet.net/viewCntl/ARMaker?in_div=nedu&amp;pg=listOne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anum Gothic"/>
              <a:buNone/>
            </a:pPr>
            <a:r>
              <a:rPr b="0" i="0" lang="ko-KR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실감형 콘텐츠로 온라인 학습하기</a:t>
            </a:r>
            <a:endParaRPr b="0" i="0">
              <a:solidFill>
                <a:srgbClr val="FFFFFF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/>
              <a:buNone/>
            </a:pPr>
            <a:r>
              <a:rPr b="1" lang="ko-KR"/>
              <a:t>실감형 콘텐츠로 온라인 수업하기</a:t>
            </a:r>
            <a:r>
              <a:rPr lang="ko-KR"/>
              <a:t> - </a:t>
            </a:r>
            <a:r>
              <a:rPr lang="ko-KR"/>
              <a:t>https://blog.naver.com/with_pen/222115100644</a:t>
            </a:r>
            <a:endParaRPr/>
          </a:p>
        </p:txBody>
      </p:sp>
      <p:sp>
        <p:nvSpPr>
          <p:cNvPr id="1111" name="Google Shape;1111;p7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3" name="Google Shape;1123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전통미술 풍속화 + 시화 그리기 (모두의 풍속도)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https://indischool.com/boards/libArt/37202234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모두의 풍속도 (붓펜으로 쉽게 따라 그리는 풍속도/민화) 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https://indischool.com/boards/libArt/37272765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6" name="Google Shape;1136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https://play.google.com/store/apps/details?id=kr.co.coin7.ARLab&amp;hl=ko&amp;gl=US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&lt;AR증강현실&gt; AR 빛 실험실</a:t>
            </a:r>
            <a:r>
              <a:rPr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 - </a:t>
            </a:r>
            <a:r>
              <a:rPr lang="ko-KR"/>
              <a:t>https://blog.naver.com/anik0327/222833445721</a:t>
            </a:r>
            <a:endParaRPr/>
          </a:p>
        </p:txBody>
      </p:sp>
      <p:sp>
        <p:nvSpPr>
          <p:cNvPr id="1137" name="Google Shape;1137;p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8" name="Google Shape;114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https://play.google.com/store/apps/details?id=com.circus.stomachVR2&amp;hl=ko&amp;gl=US</a:t>
            </a:r>
            <a:endParaRPr/>
          </a:p>
        </p:txBody>
      </p:sp>
      <p:sp>
        <p:nvSpPr>
          <p:cNvPr id="1149" name="Google Shape;1149;p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https://play.google.com/store/apps/details?id=kr.coin7.AR.Animal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https://sciencelevelup.kofac.re.kr/virtualReality/list</a:t>
            </a:r>
            <a:endParaRPr/>
          </a:p>
        </p:txBody>
      </p:sp>
      <p:sp>
        <p:nvSpPr>
          <p:cNvPr id="1161" name="Google Shape;1161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2" name="Google Shape;1172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9" name="Google Shape;1179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엔트리 미션수행 학생용 ppt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https://indischool.com/boards/libSWEducation/28354939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엔트리 기초수업 (5차시 분량)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https://indischool.com/boards/libPractical/31954425</a:t>
            </a:r>
            <a:endParaRPr/>
          </a:p>
        </p:txBody>
      </p:sp>
      <p:sp>
        <p:nvSpPr>
          <p:cNvPr id="1180" name="Google Shape;1180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2" name="Google Shape;1192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https://play.google.com/store/apps/details?id=com.lightbot.lightbot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컴퓨터 시간에 할 수 있는 라이트봇 게임(SW/코딩교육)</a:t>
            </a:r>
            <a:r>
              <a:rPr lang="ko-KR"/>
              <a:t> - </a:t>
            </a:r>
            <a:r>
              <a:rPr lang="ko-KR"/>
              <a:t>https://indischool.com/boards/libExtra/25137713</a:t>
            </a:r>
            <a:endParaRPr/>
          </a:p>
        </p:txBody>
      </p:sp>
      <p:sp>
        <p:nvSpPr>
          <p:cNvPr id="1193" name="Google Shape;1193;p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4" name="Google Shape;1204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엔트리가 어려운 학생들을 위한 초보 프로그래밍 언어 연습(code.org)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https://indischool.com/boards/libPractical/37198421</a:t>
            </a:r>
            <a:endParaRPr/>
          </a:p>
        </p:txBody>
      </p:sp>
      <p:sp>
        <p:nvSpPr>
          <p:cNvPr id="1205" name="Google Shape;1205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7" name="Google Shape;1217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4학년/미술/ 코스페이시스로 가상 미술관 체험하기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https://indischool.com/boards/libArt/37250668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200"/>
              <a:buFont typeface="Arial"/>
              <a:buNone/>
            </a:pPr>
            <a:r>
              <a:rPr b="1" i="0" lang="ko-KR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[코스페이시스 강좌] 코스페이시스 가입방법-cospaces login,코스페이시스 사용법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https://youtu.be/O03t7gNN4mo</a:t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0" name="Google Shape;1230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[수학, 미술, AI] 티처블머신 프로젝트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https://indischool.com/boards/libSWEducation/37243987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티처블머신+스크래치로 알버트AI제어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https://blog.naver.com/scienleader/222902243674</a:t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1fc04663d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3" name="Google Shape;1243;g21fc04663d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머신러닝 포 키즈로 감정 인식 프로그램 만들기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https://blog.naver.com/1strider/222731679298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g21fc04663d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9bde28110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19bde28110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컴퓨터로 그림그리기 - 퀵 드로우 안내 ppt</a:t>
            </a:r>
            <a:r>
              <a:rPr lang="ko-KR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https://indischool.com/boards/libArt/31492607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19bde281101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6" name="Google Shape;1256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https://play.google.com/store/apps/details?id=com.puteko.colarmix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도안</a:t>
            </a:r>
            <a:r>
              <a:rPr lang="ko-KR"/>
              <a:t> - https://quivervision.com/coloring-packs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3D 컵디자인(Quiver 앱 이용)</a:t>
            </a:r>
            <a:r>
              <a:rPr lang="ko-KR"/>
              <a:t> - </a:t>
            </a:r>
            <a:r>
              <a:rPr b="0" i="0" lang="ko-KR">
                <a:latin typeface="Arial"/>
                <a:ea typeface="Arial"/>
                <a:cs typeface="Arial"/>
                <a:sym typeface="Arial"/>
              </a:rPr>
              <a:t>https://indischool.com/boards/libArt/25613244</a:t>
            </a:r>
            <a:br>
              <a:rPr b="0" i="0" lang="ko-KR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257" name="Google Shape;1257;p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8" name="Google Shape;1268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https://play.google.com/store/apps/details?id=io.lightup.lens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solidFill>
                  <a:srgbClr val="333333"/>
                </a:solidFill>
                <a:latin typeface="Nanum Gothic"/>
                <a:ea typeface="Nanum Gothic"/>
                <a:cs typeface="Nanum Gothic"/>
                <a:sym typeface="Nanum Gothic"/>
              </a:rPr>
              <a:t>Halo AR과 증강현실</a:t>
            </a:r>
            <a:r>
              <a:rPr b="0" i="0" lang="ko-KR">
                <a:solidFill>
                  <a:srgbClr val="333333"/>
                </a:solidFill>
                <a:latin typeface="Nanum Gothic"/>
                <a:ea typeface="Nanum Gothic"/>
                <a:cs typeface="Nanum Gothic"/>
                <a:sym typeface="Nanum Gothic"/>
              </a:rPr>
              <a:t> - https://blog.naver.com/emilypmj/222861405906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333333"/>
              </a:solidFill>
              <a:latin typeface="Nanum Gothic"/>
              <a:ea typeface="Nanum Gothic"/>
              <a:cs typeface="Nanum Gothic"/>
              <a:sym typeface="Nanum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&lt;AR 증강현실&gt; Halo AR 어플로 직접 증강현실 만들어보기.(포켓몬찾기, 보물찾기,수업복습)</a:t>
            </a:r>
            <a:r>
              <a:rPr lang="ko-KR"/>
              <a:t> - </a:t>
            </a:r>
            <a:r>
              <a:rPr lang="ko-KR"/>
              <a:t>https://blog.naver.com/anik0327/222833475327</a:t>
            </a:r>
            <a:r>
              <a:rPr b="0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`</a:t>
            </a:r>
            <a:endParaRPr/>
          </a:p>
        </p:txBody>
      </p:sp>
      <p:sp>
        <p:nvSpPr>
          <p:cNvPr id="1269" name="Google Shape;1269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0" name="Google Shape;1280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8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7" name="Google Shape;1287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/>
              <a:t>꼬들 게임 정답 잘 맞추는 방법 (플레이 요령과 게임 분석, Tip!)</a:t>
            </a:r>
            <a:r>
              <a:rPr lang="ko-KR"/>
              <a:t> - </a:t>
            </a:r>
            <a:r>
              <a:rPr lang="ko-KR"/>
              <a:t>https://hamster2dark.tistory.com/189</a:t>
            </a:r>
            <a:endParaRPr/>
          </a:p>
        </p:txBody>
      </p:sp>
      <p:sp>
        <p:nvSpPr>
          <p:cNvPr id="1288" name="Google Shape;1288;p8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0" name="Google Shape;1300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https://w6.azki.org/</a:t>
            </a:r>
            <a:endParaRPr/>
          </a:p>
        </p:txBody>
      </p:sp>
      <p:sp>
        <p:nvSpPr>
          <p:cNvPr id="1301" name="Google Shape;1301;p8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4d915c06b7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3" name="Google Shape;1313;g24d915c06b7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https://play.google.com/store/apps/details?id=tuat.kr.sullivan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[4월 20일 장애인의 날] 인공지능으로 시각장애인 이해하기</a:t>
            </a:r>
            <a:r>
              <a:rPr lang="ko-KR"/>
              <a:t> - </a:t>
            </a:r>
            <a:r>
              <a:rPr lang="ko-KR" u="sng">
                <a:solidFill>
                  <a:schemeClr val="hlink"/>
                </a:solidFill>
                <a:hlinkClick r:id="rId2"/>
              </a:rPr>
              <a:t>https://indischool.com/boards/libExtra/37314871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14" name="Google Shape;1314;g24d915c06b7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5" name="Google Shape;1325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[AI윤리] 트롤리 딜레마 학습 웹사이트 소개 moral machine</a:t>
            </a:r>
            <a:r>
              <a:rPr lang="ko-KR"/>
              <a:t> 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https://indischool.com/boards/libSWEducation/37160965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anum Gothic"/>
              <a:buNone/>
            </a:pPr>
            <a:r>
              <a:rPr b="1" i="0" lang="ko-KR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rPr>
              <a:t>자율주행자동차와 윤리를 체험할 수 있는 모럴 머신(moralmachine)(인공지능과 윤리)</a:t>
            </a:r>
            <a:r>
              <a:rPr b="1" lang="ko-KR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 </a:t>
            </a:r>
            <a:r>
              <a:rPr lang="ko-KR">
                <a:solidFill>
                  <a:srgbClr val="000000"/>
                </a:solidFill>
                <a:latin typeface="Dotum"/>
                <a:ea typeface="Dotum"/>
                <a:cs typeface="Dotum"/>
                <a:sym typeface="Dotum"/>
              </a:rPr>
              <a:t>- </a:t>
            </a:r>
            <a:r>
              <a:rPr i="0" lang="ko-KR">
                <a:latin typeface="Arial"/>
                <a:ea typeface="Arial"/>
                <a:cs typeface="Arial"/>
                <a:sym typeface="Arial"/>
              </a:rPr>
              <a:t>https://blog.naver.com/psycho_jsw/222649199010</a:t>
            </a:r>
            <a:endParaRPr/>
          </a:p>
        </p:txBody>
      </p:sp>
      <p:sp>
        <p:nvSpPr>
          <p:cNvPr id="1326" name="Google Shape;1326;p8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8" name="Google Shape;1338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/>
              <a:t>https://play.google.com/store/apps/details?id=com.doinglab.dietdiaryai&amp;hl=ko&amp;gl=US</a:t>
            </a:r>
            <a:endParaRPr/>
          </a:p>
        </p:txBody>
      </p:sp>
      <p:sp>
        <p:nvSpPr>
          <p:cNvPr id="1339" name="Google Shape;1339;p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0" name="Google Shape;1350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9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7" name="Google Shape;1357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ko-KR">
                <a:latin typeface="Arial"/>
                <a:ea typeface="Arial"/>
                <a:cs typeface="Arial"/>
                <a:sym typeface="Arial"/>
              </a:rPr>
              <a:t>(온오프라인 진로활동) 1.MBTI로 알아보는 나</a:t>
            </a:r>
            <a:r>
              <a:rPr b="1" lang="ko-KR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0"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https://indischool.com/boards/libExtra/37186393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>
                <a:latin typeface="Arial"/>
                <a:ea typeface="Arial"/>
                <a:cs typeface="Arial"/>
                <a:sym typeface="Arial"/>
              </a:rPr>
              <a:t>(온오프라인 진로활동) 2.MBTI로 알아보는 우리 </a:t>
            </a:r>
            <a:r>
              <a:rPr lang="ko-KR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ko-KR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https://indischool.com/boards/libExtra/37186394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9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lack Han Sans"/>
              <a:buNone/>
              <a:defRPr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  <p:grpSp>
        <p:nvGrpSpPr>
          <p:cNvPr id="21" name="Google Shape;21;p117"/>
          <p:cNvGrpSpPr/>
          <p:nvPr/>
        </p:nvGrpSpPr>
        <p:grpSpPr>
          <a:xfrm>
            <a:off x="-457199" y="-55815"/>
            <a:ext cx="13234902" cy="577042"/>
            <a:chOff x="1" y="-55815"/>
            <a:chExt cx="13234902" cy="577042"/>
          </a:xfrm>
        </p:grpSpPr>
        <p:grpSp>
          <p:nvGrpSpPr>
            <p:cNvPr id="22" name="Google Shape;22;p117"/>
            <p:cNvGrpSpPr/>
            <p:nvPr/>
          </p:nvGrpSpPr>
          <p:grpSpPr>
            <a:xfrm>
              <a:off x="1" y="-8178"/>
              <a:ext cx="2646979" cy="529404"/>
              <a:chOff x="-284810" y="40"/>
              <a:chExt cx="2646979" cy="529404"/>
            </a:xfrm>
          </p:grpSpPr>
          <p:sp>
            <p:nvSpPr>
              <p:cNvPr id="23" name="Google Shape;23;p117"/>
              <p:cNvSpPr/>
              <p:nvPr/>
            </p:nvSpPr>
            <p:spPr>
              <a:xfrm rot="5400000">
                <a:off x="-284810" y="40"/>
                <a:ext cx="529394" cy="529395"/>
              </a:xfrm>
              <a:prstGeom prst="flowChartDelay">
                <a:avLst/>
              </a:prstGeom>
              <a:solidFill>
                <a:srgbClr val="FFCBC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17"/>
              <p:cNvSpPr/>
              <p:nvPr/>
            </p:nvSpPr>
            <p:spPr>
              <a:xfrm rot="5400000">
                <a:off x="244586" y="43"/>
                <a:ext cx="529394" cy="529395"/>
              </a:xfrm>
              <a:prstGeom prst="flowChartDelay">
                <a:avLst/>
              </a:prstGeom>
              <a:solidFill>
                <a:srgbClr val="ECFA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17"/>
              <p:cNvSpPr/>
              <p:nvPr/>
            </p:nvSpPr>
            <p:spPr>
              <a:xfrm rot="5400000">
                <a:off x="773982" y="46"/>
                <a:ext cx="529394" cy="529395"/>
              </a:xfrm>
              <a:prstGeom prst="flowChartDelay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117"/>
              <p:cNvSpPr/>
              <p:nvPr/>
            </p:nvSpPr>
            <p:spPr>
              <a:xfrm rot="5400000">
                <a:off x="1303378" y="49"/>
                <a:ext cx="529394" cy="529395"/>
              </a:xfrm>
              <a:prstGeom prst="flowChartDelay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17"/>
              <p:cNvSpPr/>
              <p:nvPr/>
            </p:nvSpPr>
            <p:spPr>
              <a:xfrm rot="5400000">
                <a:off x="1832774" y="39"/>
                <a:ext cx="529394" cy="529395"/>
              </a:xfrm>
              <a:prstGeom prst="flowChartDelay">
                <a:avLst/>
              </a:prstGeom>
              <a:solidFill>
                <a:srgbClr val="E7D3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117"/>
            <p:cNvGrpSpPr/>
            <p:nvPr/>
          </p:nvGrpSpPr>
          <p:grpSpPr>
            <a:xfrm>
              <a:off x="2646980" y="-8187"/>
              <a:ext cx="2646979" cy="529404"/>
              <a:chOff x="-284810" y="40"/>
              <a:chExt cx="2646979" cy="529404"/>
            </a:xfrm>
          </p:grpSpPr>
          <p:sp>
            <p:nvSpPr>
              <p:cNvPr id="29" name="Google Shape;29;p117"/>
              <p:cNvSpPr/>
              <p:nvPr/>
            </p:nvSpPr>
            <p:spPr>
              <a:xfrm rot="5400000">
                <a:off x="-284810" y="40"/>
                <a:ext cx="529394" cy="529395"/>
              </a:xfrm>
              <a:prstGeom prst="flowChartDelay">
                <a:avLst/>
              </a:prstGeom>
              <a:solidFill>
                <a:srgbClr val="FFCBC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17"/>
              <p:cNvSpPr/>
              <p:nvPr/>
            </p:nvSpPr>
            <p:spPr>
              <a:xfrm rot="5400000">
                <a:off x="244586" y="43"/>
                <a:ext cx="529394" cy="529395"/>
              </a:xfrm>
              <a:prstGeom prst="flowChartDelay">
                <a:avLst/>
              </a:prstGeom>
              <a:solidFill>
                <a:srgbClr val="ECFA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17"/>
              <p:cNvSpPr/>
              <p:nvPr/>
            </p:nvSpPr>
            <p:spPr>
              <a:xfrm rot="5400000">
                <a:off x="773982" y="46"/>
                <a:ext cx="529394" cy="529395"/>
              </a:xfrm>
              <a:prstGeom prst="flowChartDelay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17"/>
              <p:cNvSpPr/>
              <p:nvPr/>
            </p:nvSpPr>
            <p:spPr>
              <a:xfrm rot="5400000">
                <a:off x="1303378" y="49"/>
                <a:ext cx="529394" cy="529395"/>
              </a:xfrm>
              <a:prstGeom prst="flowChartDelay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17"/>
              <p:cNvSpPr/>
              <p:nvPr/>
            </p:nvSpPr>
            <p:spPr>
              <a:xfrm rot="5400000">
                <a:off x="1832774" y="39"/>
                <a:ext cx="529394" cy="529395"/>
              </a:xfrm>
              <a:prstGeom prst="flowChartDelay">
                <a:avLst/>
              </a:prstGeom>
              <a:solidFill>
                <a:srgbClr val="E7D3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34;p117"/>
            <p:cNvGrpSpPr/>
            <p:nvPr/>
          </p:nvGrpSpPr>
          <p:grpSpPr>
            <a:xfrm>
              <a:off x="5293962" y="-24064"/>
              <a:ext cx="2646979" cy="529404"/>
              <a:chOff x="-284810" y="40"/>
              <a:chExt cx="2646979" cy="529404"/>
            </a:xfrm>
          </p:grpSpPr>
          <p:sp>
            <p:nvSpPr>
              <p:cNvPr id="35" name="Google Shape;35;p117"/>
              <p:cNvSpPr/>
              <p:nvPr/>
            </p:nvSpPr>
            <p:spPr>
              <a:xfrm rot="5400000">
                <a:off x="-284810" y="40"/>
                <a:ext cx="529394" cy="529395"/>
              </a:xfrm>
              <a:prstGeom prst="flowChartDelay">
                <a:avLst/>
              </a:prstGeom>
              <a:solidFill>
                <a:srgbClr val="FFCBC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17"/>
              <p:cNvSpPr/>
              <p:nvPr/>
            </p:nvSpPr>
            <p:spPr>
              <a:xfrm rot="5400000">
                <a:off x="244586" y="43"/>
                <a:ext cx="529394" cy="529395"/>
              </a:xfrm>
              <a:prstGeom prst="flowChartDelay">
                <a:avLst/>
              </a:prstGeom>
              <a:solidFill>
                <a:srgbClr val="ECFA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17"/>
              <p:cNvSpPr/>
              <p:nvPr/>
            </p:nvSpPr>
            <p:spPr>
              <a:xfrm rot="5400000">
                <a:off x="773982" y="46"/>
                <a:ext cx="529394" cy="529395"/>
              </a:xfrm>
              <a:prstGeom prst="flowChartDelay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17"/>
              <p:cNvSpPr/>
              <p:nvPr/>
            </p:nvSpPr>
            <p:spPr>
              <a:xfrm rot="5400000">
                <a:off x="1303378" y="49"/>
                <a:ext cx="529394" cy="529395"/>
              </a:xfrm>
              <a:prstGeom prst="flowChartDelay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17"/>
              <p:cNvSpPr/>
              <p:nvPr/>
            </p:nvSpPr>
            <p:spPr>
              <a:xfrm rot="5400000">
                <a:off x="1832774" y="39"/>
                <a:ext cx="529394" cy="529395"/>
              </a:xfrm>
              <a:prstGeom prst="flowChartDelay">
                <a:avLst/>
              </a:prstGeom>
              <a:solidFill>
                <a:srgbClr val="E7D3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oogle Shape;40;p117"/>
            <p:cNvGrpSpPr/>
            <p:nvPr/>
          </p:nvGrpSpPr>
          <p:grpSpPr>
            <a:xfrm>
              <a:off x="7940943" y="-39939"/>
              <a:ext cx="2646979" cy="529404"/>
              <a:chOff x="-284810" y="40"/>
              <a:chExt cx="2646979" cy="529404"/>
            </a:xfrm>
          </p:grpSpPr>
          <p:sp>
            <p:nvSpPr>
              <p:cNvPr id="41" name="Google Shape;41;p117"/>
              <p:cNvSpPr/>
              <p:nvPr/>
            </p:nvSpPr>
            <p:spPr>
              <a:xfrm rot="5400000">
                <a:off x="-284810" y="40"/>
                <a:ext cx="529394" cy="529395"/>
              </a:xfrm>
              <a:prstGeom prst="flowChartDelay">
                <a:avLst/>
              </a:prstGeom>
              <a:solidFill>
                <a:srgbClr val="FFCBC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17"/>
              <p:cNvSpPr/>
              <p:nvPr/>
            </p:nvSpPr>
            <p:spPr>
              <a:xfrm rot="5400000">
                <a:off x="244586" y="43"/>
                <a:ext cx="529394" cy="529395"/>
              </a:xfrm>
              <a:prstGeom prst="flowChartDelay">
                <a:avLst/>
              </a:prstGeom>
              <a:solidFill>
                <a:srgbClr val="ECFA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17"/>
              <p:cNvSpPr/>
              <p:nvPr/>
            </p:nvSpPr>
            <p:spPr>
              <a:xfrm rot="5400000">
                <a:off x="773982" y="46"/>
                <a:ext cx="529394" cy="529395"/>
              </a:xfrm>
              <a:prstGeom prst="flowChartDelay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17"/>
              <p:cNvSpPr/>
              <p:nvPr/>
            </p:nvSpPr>
            <p:spPr>
              <a:xfrm rot="5400000">
                <a:off x="1303378" y="49"/>
                <a:ext cx="529394" cy="529395"/>
              </a:xfrm>
              <a:prstGeom prst="flowChartDelay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17"/>
              <p:cNvSpPr/>
              <p:nvPr/>
            </p:nvSpPr>
            <p:spPr>
              <a:xfrm rot="5400000">
                <a:off x="1832774" y="39"/>
                <a:ext cx="529394" cy="529395"/>
              </a:xfrm>
              <a:prstGeom prst="flowChartDelay">
                <a:avLst/>
              </a:prstGeom>
              <a:solidFill>
                <a:srgbClr val="E7D3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oogle Shape;46;p117"/>
            <p:cNvGrpSpPr/>
            <p:nvPr/>
          </p:nvGrpSpPr>
          <p:grpSpPr>
            <a:xfrm>
              <a:off x="10587924" y="-55815"/>
              <a:ext cx="2646979" cy="529404"/>
              <a:chOff x="-284810" y="40"/>
              <a:chExt cx="2646979" cy="529404"/>
            </a:xfrm>
          </p:grpSpPr>
          <p:sp>
            <p:nvSpPr>
              <p:cNvPr id="47" name="Google Shape;47;p117"/>
              <p:cNvSpPr/>
              <p:nvPr/>
            </p:nvSpPr>
            <p:spPr>
              <a:xfrm rot="5400000">
                <a:off x="-284810" y="40"/>
                <a:ext cx="529394" cy="529395"/>
              </a:xfrm>
              <a:prstGeom prst="flowChartDelay">
                <a:avLst/>
              </a:prstGeom>
              <a:solidFill>
                <a:srgbClr val="FFCBC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17"/>
              <p:cNvSpPr/>
              <p:nvPr/>
            </p:nvSpPr>
            <p:spPr>
              <a:xfrm rot="5400000">
                <a:off x="244586" y="43"/>
                <a:ext cx="529394" cy="529395"/>
              </a:xfrm>
              <a:prstGeom prst="flowChartDelay">
                <a:avLst/>
              </a:prstGeom>
              <a:solidFill>
                <a:srgbClr val="ECFAE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17"/>
              <p:cNvSpPr/>
              <p:nvPr/>
            </p:nvSpPr>
            <p:spPr>
              <a:xfrm rot="5400000">
                <a:off x="773982" y="46"/>
                <a:ext cx="529394" cy="529395"/>
              </a:xfrm>
              <a:prstGeom prst="flowChartDelay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17"/>
              <p:cNvSpPr/>
              <p:nvPr/>
            </p:nvSpPr>
            <p:spPr>
              <a:xfrm rot="5400000">
                <a:off x="1303378" y="49"/>
                <a:ext cx="529394" cy="529395"/>
              </a:xfrm>
              <a:prstGeom prst="flowChartDelay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17"/>
              <p:cNvSpPr/>
              <p:nvPr/>
            </p:nvSpPr>
            <p:spPr>
              <a:xfrm rot="5400000">
                <a:off x="1832774" y="39"/>
                <a:ext cx="529394" cy="529395"/>
              </a:xfrm>
              <a:prstGeom prst="flowChartDelay">
                <a:avLst/>
              </a:prstGeom>
              <a:solidFill>
                <a:srgbClr val="E7D3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52;p117"/>
          <p:cNvPicPr preferRelativeResize="0"/>
          <p:nvPr/>
        </p:nvPicPr>
        <p:blipFill rotWithShape="1">
          <a:blip r:embed="rId2">
            <a:alphaModFix amt="18000"/>
          </a:blip>
          <a:srcRect b="0" l="0" r="0" t="0"/>
          <a:stretch/>
        </p:blipFill>
        <p:spPr>
          <a:xfrm>
            <a:off x="11729279" y="-55816"/>
            <a:ext cx="472119" cy="47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type="vertTx">
  <p:cSld name="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type="vertTitleAndTx">
  <p:cSld name="VERTICAL_TITLE_AND_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" name="Google Shape;56;p1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2" name="Google Shape;62;p1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type="twoTxTwoObj">
  <p:cSld name="TWO_OBJECTS_WITH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1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1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type="objTx">
  <p:cSld name="OBJECT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3" name="Google Shape;93;p1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type="picTx">
  <p:cSld name="PICTURE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0"/>
          </a:srgb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lack Han Sans"/>
              <a:buNone/>
              <a:defRPr i="0" sz="4400" u="none" cap="none" strike="noStrike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lack Han Sans"/>
              <a:buNone/>
              <a:defRPr sz="1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/>
        </p:txBody>
      </p:sp>
      <p:sp>
        <p:nvSpPr>
          <p:cNvPr id="11" name="Google Shape;11;p1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Char char="•"/>
              <a:defRPr i="0" sz="2800" u="none" cap="none" strike="noStrik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wun Dodum"/>
              <a:buChar char="•"/>
              <a:defRPr i="0" sz="24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owun Dodum"/>
              <a:buChar char="•"/>
              <a:defRPr i="0" sz="20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Dodum"/>
              <a:buChar char="•"/>
              <a:defRPr i="0" sz="1800" u="none" cap="none" strike="noStrike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defRPr>
            </a:lvl9pPr>
          </a:lstStyle>
          <a:p/>
        </p:txBody>
      </p:sp>
      <p:sp>
        <p:nvSpPr>
          <p:cNvPr id="12" name="Google Shape;12;p1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hyperlink" Target="https://www.career.go.kr/jr/navigation/elementary" TargetMode="External"/><Relationship Id="rId4" Type="http://schemas.openxmlformats.org/officeDocument/2006/relationships/image" Target="../media/image188.png"/><Relationship Id="rId5" Type="http://schemas.openxmlformats.org/officeDocument/2006/relationships/image" Target="../media/image190.png"/><Relationship Id="rId6" Type="http://schemas.openxmlformats.org/officeDocument/2006/relationships/hyperlink" Target="https://www.career.go.kr/jr/navigation/arojunior" TargetMode="Externa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83.png"/><Relationship Id="rId4" Type="http://schemas.openxmlformats.org/officeDocument/2006/relationships/image" Target="../media/image187.png"/><Relationship Id="rId5" Type="http://schemas.openxmlformats.org/officeDocument/2006/relationships/hyperlink" Target="http://www.guidance.co.kr/Intgr/freetest/free-etest.html" TargetMode="Externa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39.png"/><Relationship Id="rId4" Type="http://schemas.openxmlformats.org/officeDocument/2006/relationships/image" Target="../media/image194.png"/><Relationship Id="rId5" Type="http://schemas.openxmlformats.org/officeDocument/2006/relationships/hyperlink" Target="https://www.work.go.kr/consltJobCarpa/jobPsyExamNew/jobPsyExamYouthList.do" TargetMode="Externa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92.png"/><Relationship Id="rId4" Type="http://schemas.openxmlformats.org/officeDocument/2006/relationships/hyperlink" Target="https://zep.us/spaces/me" TargetMode="External"/><Relationship Id="rId5" Type="http://schemas.openxmlformats.org/officeDocument/2006/relationships/image" Target="../media/image195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05.png"/><Relationship Id="rId4" Type="http://schemas.openxmlformats.org/officeDocument/2006/relationships/image" Target="../media/image222.jpg"/><Relationship Id="rId5" Type="http://schemas.openxmlformats.org/officeDocument/2006/relationships/hyperlink" Target="https://padlet.com/" TargetMode="Externa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91.png"/><Relationship Id="rId4" Type="http://schemas.openxmlformats.org/officeDocument/2006/relationships/image" Target="../media/image214.jpg"/><Relationship Id="rId5" Type="http://schemas.openxmlformats.org/officeDocument/2006/relationships/hyperlink" Target="https://www.tkbell.co.kr/" TargetMode="Externa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200.png"/><Relationship Id="rId4" Type="http://schemas.openxmlformats.org/officeDocument/2006/relationships/image" Target="../media/image193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98.png"/><Relationship Id="rId4" Type="http://schemas.openxmlformats.org/officeDocument/2006/relationships/image" Target="../media/image201.jpg"/><Relationship Id="rId5" Type="http://schemas.openxmlformats.org/officeDocument/2006/relationships/hyperlink" Target="https://jamboard.google.com/" TargetMode="Externa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96.png"/><Relationship Id="rId4" Type="http://schemas.openxmlformats.org/officeDocument/2006/relationships/image" Target="../media/image238.jpg"/><Relationship Id="rId5" Type="http://schemas.openxmlformats.org/officeDocument/2006/relationships/hyperlink" Target="https://www.menti.com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202.png"/><Relationship Id="rId4" Type="http://schemas.openxmlformats.org/officeDocument/2006/relationships/image" Target="../media/image232.jpg"/><Relationship Id="rId5" Type="http://schemas.openxmlformats.org/officeDocument/2006/relationships/hyperlink" Target="https://wordwall.net/" TargetMode="Externa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04.png"/><Relationship Id="rId4" Type="http://schemas.openxmlformats.org/officeDocument/2006/relationships/hyperlink" Target="https://kahoot.it/" TargetMode="External"/><Relationship Id="rId5" Type="http://schemas.openxmlformats.org/officeDocument/2006/relationships/image" Target="../media/image203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06.png"/><Relationship Id="rId4" Type="http://schemas.openxmlformats.org/officeDocument/2006/relationships/image" Target="../media/image211.jpg"/><Relationship Id="rId5" Type="http://schemas.openxmlformats.org/officeDocument/2006/relationships/hyperlink" Target="https://ctool.co.kr/" TargetMode="Externa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208.png"/><Relationship Id="rId4" Type="http://schemas.openxmlformats.org/officeDocument/2006/relationships/image" Target="../media/image209.jpg"/><Relationship Id="rId5" Type="http://schemas.openxmlformats.org/officeDocument/2006/relationships/hyperlink" Target="https://classroomscreen.com/" TargetMode="Externa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07.png"/><Relationship Id="rId4" Type="http://schemas.openxmlformats.org/officeDocument/2006/relationships/image" Target="../media/image210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36.jpg"/><Relationship Id="rId4" Type="http://schemas.openxmlformats.org/officeDocument/2006/relationships/hyperlink" Target="https://clovadubbing.naver.com/" TargetMode="External"/><Relationship Id="rId5" Type="http://schemas.openxmlformats.org/officeDocument/2006/relationships/image" Target="../media/image212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13.png"/><Relationship Id="rId4" Type="http://schemas.openxmlformats.org/officeDocument/2006/relationships/hyperlink" Target="https://www.tryeraser.com/" TargetMode="External"/><Relationship Id="rId5" Type="http://schemas.openxmlformats.org/officeDocument/2006/relationships/image" Target="../media/image218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29.png"/><Relationship Id="rId4" Type="http://schemas.openxmlformats.org/officeDocument/2006/relationships/image" Target="../media/image220.jpg"/><Relationship Id="rId5" Type="http://schemas.openxmlformats.org/officeDocument/2006/relationships/hyperlink" Target="https://whiteboard.fi/" TargetMode="Externa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19.jpg"/><Relationship Id="rId4" Type="http://schemas.openxmlformats.org/officeDocument/2006/relationships/hyperlink" Target="https://www.baamboozle.com/sign-up" TargetMode="External"/><Relationship Id="rId5" Type="http://schemas.openxmlformats.org/officeDocument/2006/relationships/image" Target="../media/image216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1.jpg"/><Relationship Id="rId5" Type="http://schemas.openxmlformats.org/officeDocument/2006/relationships/hyperlink" Target="https://tooning.io/tooning-landing-main" TargetMode="Externa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233.png"/><Relationship Id="rId4" Type="http://schemas.openxmlformats.org/officeDocument/2006/relationships/hyperlink" Target="https://garticphone.com/ko" TargetMode="External"/><Relationship Id="rId5" Type="http://schemas.openxmlformats.org/officeDocument/2006/relationships/image" Target="../media/image221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215.png"/><Relationship Id="rId4" Type="http://schemas.openxmlformats.org/officeDocument/2006/relationships/image" Target="../media/image225.png"/><Relationship Id="rId5" Type="http://schemas.openxmlformats.org/officeDocument/2006/relationships/hyperlink" Target="https://sites.google.com/view/qkd" TargetMode="Externa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217.png"/><Relationship Id="rId4" Type="http://schemas.openxmlformats.org/officeDocument/2006/relationships/image" Target="../media/image237.png"/><Relationship Id="rId5" Type="http://schemas.openxmlformats.org/officeDocument/2006/relationships/hyperlink" Target="https://www.wesane.com/game/654/" TargetMode="Externa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223.png"/><Relationship Id="rId4" Type="http://schemas.openxmlformats.org/officeDocument/2006/relationships/image" Target="../media/image230.png"/><Relationship Id="rId5" Type="http://schemas.openxmlformats.org/officeDocument/2006/relationships/hyperlink" Target="https://www.jigsawexplorer.com/" TargetMode="Externa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228.png"/><Relationship Id="rId4" Type="http://schemas.openxmlformats.org/officeDocument/2006/relationships/hyperlink" Target="https://setwithfriends.com/" TargetMode="External"/><Relationship Id="rId5" Type="http://schemas.openxmlformats.org/officeDocument/2006/relationships/image" Target="../media/image227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5.xml"/><Relationship Id="rId3" Type="http://schemas.openxmlformats.org/officeDocument/2006/relationships/hyperlink" Target="https://www.gschool.or.kr/" TargetMode="External"/><Relationship Id="rId4" Type="http://schemas.openxmlformats.org/officeDocument/2006/relationships/image" Target="../media/image234.png"/><Relationship Id="rId5" Type="http://schemas.openxmlformats.org/officeDocument/2006/relationships/image" Target="../media/image240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2.png"/><Relationship Id="rId4" Type="http://schemas.openxmlformats.org/officeDocument/2006/relationships/image" Target="../media/image2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2.png"/><Relationship Id="rId4" Type="http://schemas.openxmlformats.org/officeDocument/2006/relationships/image" Target="../media/image37.png"/><Relationship Id="rId5" Type="http://schemas.openxmlformats.org/officeDocument/2006/relationships/hyperlink" Target="https://openai.com/dall-e-2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huggingface.co/spaces/stabilityai/stable-diffusion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huggingface.co/spaces/stabilityai/stable-diffusion" TargetMode="External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24.jpg"/><Relationship Id="rId5" Type="http://schemas.openxmlformats.org/officeDocument/2006/relationships/hyperlink" Target="https://deepdreamgenerator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ream.ai/create" TargetMode="External"/><Relationship Id="rId4" Type="http://schemas.openxmlformats.org/officeDocument/2006/relationships/image" Target="../media/image27.jp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3.jpg"/><Relationship Id="rId5" Type="http://schemas.openxmlformats.org/officeDocument/2006/relationships/hyperlink" Target="https://planner5d.com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86.jpg"/><Relationship Id="rId5" Type="http://schemas.openxmlformats.org/officeDocument/2006/relationships/hyperlink" Target="https://home.by.me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4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58.png"/><Relationship Id="rId5" Type="http://schemas.openxmlformats.org/officeDocument/2006/relationships/image" Target="../media/image34.gif"/><Relationship Id="rId6" Type="http://schemas.openxmlformats.org/officeDocument/2006/relationships/hyperlink" Target="https://sketch.metademolab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117.png"/><Relationship Id="rId5" Type="http://schemas.openxmlformats.org/officeDocument/2006/relationships/hyperlink" Target="https://affinelayer.com/pixsrv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hyperlink" Target="https://magenta.tensorflow.org/assets/sketch_rnn_demo/index.html" TargetMode="External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69.png"/><Relationship Id="rId5" Type="http://schemas.openxmlformats.org/officeDocument/2006/relationships/hyperlink" Target="https://www.remove.bg/ko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Relationship Id="rId4" Type="http://schemas.openxmlformats.org/officeDocument/2006/relationships/hyperlink" Target="https://www.canva.com/" TargetMode="External"/><Relationship Id="rId5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hyperlink" Target="https://www.artsteps.com/" TargetMode="External"/><Relationship Id="rId5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41.jpg"/><Relationship Id="rId5" Type="http://schemas.openxmlformats.org/officeDocument/2006/relationships/hyperlink" Target="https://artsandculture.google.com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42.jpg"/><Relationship Id="rId5" Type="http://schemas.openxmlformats.org/officeDocument/2006/relationships/hyperlink" Target="https://www.themorethebetter.kr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4.png"/><Relationship Id="rId4" Type="http://schemas.openxmlformats.org/officeDocument/2006/relationships/hyperlink" Target="https://www.mmca.go.kr/digitals/digitalMain.do" TargetMode="External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hyperlink" Target="https://www.autodraw.com/" TargetMode="External"/><Relationship Id="rId5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hyperlink" Target="https://superlative-cupcake-842682.netlify.app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supercoloring.com/sections/coloring-pages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1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hyperlink" Target="https://www.supercoloring.com/dot-to-dots/animals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hyperlink" Target="https://apps.mathlearningcenter.org/geoboard/" TargetMode="External"/><Relationship Id="rId5" Type="http://schemas.openxmlformats.org/officeDocument/2006/relationships/image" Target="../media/image5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apps.mathlearningcenter.org/fractions/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8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apps.mathlearningcenter.org/number-pieces/" TargetMode="External"/><Relationship Id="rId4" Type="http://schemas.openxmlformats.org/officeDocument/2006/relationships/image" Target="../media/image81.jpg"/><Relationship Id="rId5" Type="http://schemas.openxmlformats.org/officeDocument/2006/relationships/image" Target="../media/image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3.png"/><Relationship Id="rId4" Type="http://schemas.openxmlformats.org/officeDocument/2006/relationships/hyperlink" Target="https://apps.mathlearningcenter.org/pattern-shapes/" TargetMode="External"/><Relationship Id="rId5" Type="http://schemas.openxmlformats.org/officeDocument/2006/relationships/image" Target="../media/image6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apps.mathlearningcenter.org/number-frames/" TargetMode="External"/><Relationship Id="rId4" Type="http://schemas.openxmlformats.org/officeDocument/2006/relationships/image" Target="../media/image65.jpg"/><Relationship Id="rId5" Type="http://schemas.openxmlformats.org/officeDocument/2006/relationships/image" Target="../media/image6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apps.mathlearningcenter.org/number-rack/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5.jpg"/><Relationship Id="rId5" Type="http://schemas.openxmlformats.org/officeDocument/2006/relationships/hyperlink" Target="https://petalica.com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Relationship Id="rId4" Type="http://schemas.openxmlformats.org/officeDocument/2006/relationships/image" Target="../media/image76.png"/><Relationship Id="rId5" Type="http://schemas.openxmlformats.org/officeDocument/2006/relationships/hyperlink" Target="https://sudoku.com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Relationship Id="rId4" Type="http://schemas.openxmlformats.org/officeDocument/2006/relationships/image" Target="../media/image73.jpg"/><Relationship Id="rId5" Type="http://schemas.openxmlformats.org/officeDocument/2006/relationships/hyperlink" Target="https://www.visnos.com/demos/clock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3.png"/><Relationship Id="rId4" Type="http://schemas.openxmlformats.org/officeDocument/2006/relationships/image" Target="../media/image72.jpg"/><Relationship Id="rId5" Type="http://schemas.openxmlformats.org/officeDocument/2006/relationships/hyperlink" Target="https://mrdoob.com/projects/voxels/#A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hyperlink" Target="https://math.itple.co.kr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v.vivasam.com/themeplace/digital/main.do" TargetMode="External"/><Relationship Id="rId4" Type="http://schemas.openxmlformats.org/officeDocument/2006/relationships/image" Target="../media/image84.png"/><Relationship Id="rId5" Type="http://schemas.openxmlformats.org/officeDocument/2006/relationships/image" Target="../media/image7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png"/><Relationship Id="rId4" Type="http://schemas.openxmlformats.org/officeDocument/2006/relationships/image" Target="../media/image79.jpg"/><Relationship Id="rId5" Type="http://schemas.openxmlformats.org/officeDocument/2006/relationships/hyperlink" Target="https://www.toctocmath.kr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png"/><Relationship Id="rId4" Type="http://schemas.openxmlformats.org/officeDocument/2006/relationships/hyperlink" Target="https://www.ebsmath.co.kr/" TargetMode="External"/><Relationship Id="rId5" Type="http://schemas.openxmlformats.org/officeDocument/2006/relationships/image" Target="../media/image9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jpg"/><Relationship Id="rId4" Type="http://schemas.openxmlformats.org/officeDocument/2006/relationships/image" Target="../media/image8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8.jpg"/><Relationship Id="rId4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0.png"/><Relationship Id="rId4" Type="http://schemas.openxmlformats.org/officeDocument/2006/relationships/hyperlink" Target="https://www.algeomath.kr/main.do" TargetMode="External"/><Relationship Id="rId5" Type="http://schemas.openxmlformats.org/officeDocument/2006/relationships/image" Target="../media/image1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5.png"/><Relationship Id="rId4" Type="http://schemas.openxmlformats.org/officeDocument/2006/relationships/image" Target="../media/image90.jpg"/><Relationship Id="rId5" Type="http://schemas.openxmlformats.org/officeDocument/2006/relationships/hyperlink" Target="https://ko.khanacademy.org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7.png"/><Relationship Id="rId4" Type="http://schemas.openxmlformats.org/officeDocument/2006/relationships/hyperlink" Target="https://musiclab.chromeexperiments.com/" TargetMode="External"/><Relationship Id="rId5" Type="http://schemas.openxmlformats.org/officeDocument/2006/relationships/image" Target="../media/image12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9.png"/><Relationship Id="rId4" Type="http://schemas.openxmlformats.org/officeDocument/2006/relationships/image" Target="../media/image91.jpg"/><Relationship Id="rId5" Type="http://schemas.openxmlformats.org/officeDocument/2006/relationships/hyperlink" Target="https://artsandculture.google.com/experiment/blob-opera/AAHWrq360NcGbw?cp=e30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4.png"/><Relationship Id="rId4" Type="http://schemas.openxmlformats.org/officeDocument/2006/relationships/hyperlink" Target="https://www.google.com/doodles/celebrating-johann-sebastian-bach" TargetMode="External"/><Relationship Id="rId5" Type="http://schemas.openxmlformats.org/officeDocument/2006/relationships/image" Target="../media/image11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5" Type="http://schemas.openxmlformats.org/officeDocument/2006/relationships/hyperlink" Target="https://www.starfall.com/h/ltr-lv-o/maw-o-e/?sn=ltr-classic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4.png"/><Relationship Id="rId4" Type="http://schemas.openxmlformats.org/officeDocument/2006/relationships/image" Target="../media/image13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75.png"/><Relationship Id="rId4" Type="http://schemas.openxmlformats.org/officeDocument/2006/relationships/image" Target="../media/image102.png"/><Relationship Id="rId5" Type="http://schemas.openxmlformats.org/officeDocument/2006/relationships/hyperlink" Target="https://en.itple.co.kr/phonics/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3.png"/><Relationship Id="rId4" Type="http://schemas.openxmlformats.org/officeDocument/2006/relationships/image" Target="../media/image101.jpg"/><Relationship Id="rId5" Type="http://schemas.openxmlformats.org/officeDocument/2006/relationships/hyperlink" Target="https://www.classcard.net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0" Type="http://schemas.openxmlformats.org/officeDocument/2006/relationships/hyperlink" Target="https://gongu.copyright.or.kr/gongu/main/main.do" TargetMode="External"/><Relationship Id="rId9" Type="http://schemas.openxmlformats.org/officeDocument/2006/relationships/hyperlink" Target="https://www.flaticon.com/" TargetMode="External"/><Relationship Id="rId5" Type="http://schemas.openxmlformats.org/officeDocument/2006/relationships/image" Target="../media/image111.png"/><Relationship Id="rId6" Type="http://schemas.openxmlformats.org/officeDocument/2006/relationships/image" Target="../media/image106.png"/><Relationship Id="rId7" Type="http://schemas.openxmlformats.org/officeDocument/2006/relationships/hyperlink" Target="https://pixabay.com/" TargetMode="External"/><Relationship Id="rId8" Type="http://schemas.openxmlformats.org/officeDocument/2006/relationships/hyperlink" Target="https://www.pexels.com/ko-kr/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4.png"/><Relationship Id="rId4" Type="http://schemas.openxmlformats.org/officeDocument/2006/relationships/image" Target="../media/image107.png"/><Relationship Id="rId10" Type="http://schemas.openxmlformats.org/officeDocument/2006/relationships/hyperlink" Target="https://m.terms.naver.com/list.naver?cid=44625&amp;categoryId=44625&amp;subCategory=on#" TargetMode="External"/><Relationship Id="rId9" Type="http://schemas.openxmlformats.org/officeDocument/2006/relationships/hyperlink" Target="https://m.doopedia.co.kr/m/index.do" TargetMode="External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hyperlink" Target="http://kid.chosun.com/" TargetMode="External"/><Relationship Id="rId8" Type="http://schemas.openxmlformats.org/officeDocument/2006/relationships/hyperlink" Target="http://kids.donga.com/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2.png"/><Relationship Id="rId4" Type="http://schemas.openxmlformats.org/officeDocument/2006/relationships/image" Target="../media/image144.jpg"/><Relationship Id="rId5" Type="http://schemas.openxmlformats.org/officeDocument/2006/relationships/hyperlink" Target="https://www.google.co.kr/intl/ko/earth/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7.jpg"/><Relationship Id="rId4" Type="http://schemas.openxmlformats.org/officeDocument/2006/relationships/image" Target="../media/image11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7.png"/><Relationship Id="rId4" Type="http://schemas.openxmlformats.org/officeDocument/2006/relationships/image" Target="../media/image13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hyperlink" Target="http://lib.gwanak.go.kr:8989/ggcedugame/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5.png"/><Relationship Id="rId4" Type="http://schemas.openxmlformats.org/officeDocument/2006/relationships/image" Target="../media/image118.png"/><Relationship Id="rId5" Type="http://schemas.openxmlformats.org/officeDocument/2006/relationships/hyperlink" Target="https://high.milkt.co.kr/DalJa/KingFace/frm_KingFace_Intro.aspx" TargetMode="Externa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6.png"/><Relationship Id="rId4" Type="http://schemas.openxmlformats.org/officeDocument/2006/relationships/hyperlink" Target="https://h.tsherpa.co.kr/history/" TargetMode="External"/><Relationship Id="rId5" Type="http://schemas.openxmlformats.org/officeDocument/2006/relationships/image" Target="../media/image12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57.png"/><Relationship Id="rId4" Type="http://schemas.openxmlformats.org/officeDocument/2006/relationships/image" Target="../media/image134.jpg"/><Relationship Id="rId5" Type="http://schemas.openxmlformats.org/officeDocument/2006/relationships/hyperlink" Target="https://www.thetruesize.com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history.itple.co.kr/game.html" TargetMode="External"/><Relationship Id="rId4" Type="http://schemas.openxmlformats.org/officeDocument/2006/relationships/image" Target="../media/image129.png"/><Relationship Id="rId5" Type="http://schemas.openxmlformats.org/officeDocument/2006/relationships/image" Target="../media/image15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30.png"/><Relationship Id="rId4" Type="http://schemas.openxmlformats.org/officeDocument/2006/relationships/image" Target="../media/image135.jpg"/><Relationship Id="rId5" Type="http://schemas.openxmlformats.org/officeDocument/2006/relationships/image" Target="../media/image13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6.png"/><Relationship Id="rId4" Type="http://schemas.openxmlformats.org/officeDocument/2006/relationships/image" Target="../media/image156.png"/><Relationship Id="rId5" Type="http://schemas.openxmlformats.org/officeDocument/2006/relationships/hyperlink" Target="https://gongju.museum.go.kr/gongju/html/sub2/0204.html" TargetMode="Externa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8.jpg"/><Relationship Id="rId4" Type="http://schemas.openxmlformats.org/officeDocument/2006/relationships/hyperlink" Target="https://stellarium-web.org/" TargetMode="External"/><Relationship Id="rId5" Type="http://schemas.openxmlformats.org/officeDocument/2006/relationships/image" Target="../media/image13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40.png"/><Relationship Id="rId4" Type="http://schemas.openxmlformats.org/officeDocument/2006/relationships/image" Target="../media/image149.png"/><Relationship Id="rId5" Type="http://schemas.openxmlformats.org/officeDocument/2006/relationships/image" Target="../media/image151.png"/><Relationship Id="rId6" Type="http://schemas.openxmlformats.org/officeDocument/2006/relationships/image" Target="../media/image141.png"/><Relationship Id="rId7" Type="http://schemas.openxmlformats.org/officeDocument/2006/relationships/hyperlink" Target="https://www.earthspacelab.com/app/seasons/" TargetMode="External"/><Relationship Id="rId8" Type="http://schemas.openxmlformats.org/officeDocument/2006/relationships/hyperlink" Target="http://astro.unl.edu/naap/motion1/animations/seasons_ecliptic.html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52.png"/><Relationship Id="rId4" Type="http://schemas.openxmlformats.org/officeDocument/2006/relationships/hyperlink" Target="https://e.vivasam.com/themeplace/scienceLab/main" TargetMode="External"/><Relationship Id="rId5" Type="http://schemas.openxmlformats.org/officeDocument/2006/relationships/image" Target="../media/image14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hyperlink" Target="https://zep.us/play/D6Q4z5" TargetMode="External"/><Relationship Id="rId4" Type="http://schemas.openxmlformats.org/officeDocument/2006/relationships/image" Target="../media/image197.png"/><Relationship Id="rId5" Type="http://schemas.openxmlformats.org/officeDocument/2006/relationships/image" Target="../media/image14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53.jpg"/><Relationship Id="rId4" Type="http://schemas.openxmlformats.org/officeDocument/2006/relationships/image" Target="../media/image147.png"/><Relationship Id="rId5" Type="http://schemas.openxmlformats.org/officeDocument/2006/relationships/hyperlink" Target="https://dtbook.edunet.net/viewCntl/ARMaker?in_div=nedu&amp;pg=listOne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45.png"/><Relationship Id="rId4" Type="http://schemas.openxmlformats.org/officeDocument/2006/relationships/hyperlink" Target="https://www.sciencecenter.go.kr/cyber/webvr/museum_2019/viewer.html" TargetMode="External"/><Relationship Id="rId5" Type="http://schemas.openxmlformats.org/officeDocument/2006/relationships/image" Target="../media/image2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32.jpg"/><Relationship Id="rId5" Type="http://schemas.openxmlformats.org/officeDocument/2006/relationships/hyperlink" Target="https://pungsokdo.com/" TargetMode="Externa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79.jpg"/><Relationship Id="rId4" Type="http://schemas.openxmlformats.org/officeDocument/2006/relationships/image" Target="../media/image14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54.jpg"/><Relationship Id="rId4" Type="http://schemas.openxmlformats.org/officeDocument/2006/relationships/image" Target="../media/image15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6.png"/><Relationship Id="rId4" Type="http://schemas.openxmlformats.org/officeDocument/2006/relationships/image" Target="../media/image235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8.jpg"/><Relationship Id="rId4" Type="http://schemas.openxmlformats.org/officeDocument/2006/relationships/hyperlink" Target="https://playentry.org/" TargetMode="External"/><Relationship Id="rId5" Type="http://schemas.openxmlformats.org/officeDocument/2006/relationships/image" Target="../media/image16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70.png"/><Relationship Id="rId4" Type="http://schemas.openxmlformats.org/officeDocument/2006/relationships/image" Target="../media/image160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hyperlink" Target="https://code.org/" TargetMode="Externa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59.png"/><Relationship Id="rId4" Type="http://schemas.openxmlformats.org/officeDocument/2006/relationships/image" Target="../media/image199.jpg"/><Relationship Id="rId5" Type="http://schemas.openxmlformats.org/officeDocument/2006/relationships/hyperlink" Target="https://edu.cospaces.io/" TargetMode="Externa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84.png"/><Relationship Id="rId4" Type="http://schemas.openxmlformats.org/officeDocument/2006/relationships/image" Target="../media/image168.jpg"/><Relationship Id="rId5" Type="http://schemas.openxmlformats.org/officeDocument/2006/relationships/hyperlink" Target="https://teachablemachine.withgoogle.com/" TargetMode="Externa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machinelearningforkids.co.uk/" TargetMode="External"/><Relationship Id="rId4" Type="http://schemas.openxmlformats.org/officeDocument/2006/relationships/image" Target="../media/image166.png"/><Relationship Id="rId5" Type="http://schemas.openxmlformats.org/officeDocument/2006/relationships/image" Target="../media/image1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quickdraw.withgoogle.com/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1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62.png"/><Relationship Id="rId4" Type="http://schemas.openxmlformats.org/officeDocument/2006/relationships/image" Target="../media/image16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26.png"/><Relationship Id="rId4" Type="http://schemas.openxmlformats.org/officeDocument/2006/relationships/image" Target="../media/image171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69.png"/><Relationship Id="rId4" Type="http://schemas.openxmlformats.org/officeDocument/2006/relationships/image" Target="../media/image173.png"/><Relationship Id="rId5" Type="http://schemas.openxmlformats.org/officeDocument/2006/relationships/hyperlink" Target="https://kordle.kr/" TargetMode="Externa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72.png"/><Relationship Id="rId4" Type="http://schemas.openxmlformats.org/officeDocument/2006/relationships/image" Target="../media/image189.png"/><Relationship Id="rId5" Type="http://schemas.openxmlformats.org/officeDocument/2006/relationships/hyperlink" Target="https://w6.azki.org/" TargetMode="Externa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78.png"/><Relationship Id="rId4" Type="http://schemas.openxmlformats.org/officeDocument/2006/relationships/image" Target="../media/image18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74.png"/><Relationship Id="rId4" Type="http://schemas.openxmlformats.org/officeDocument/2006/relationships/image" Target="../media/image177.png"/><Relationship Id="rId5" Type="http://schemas.openxmlformats.org/officeDocument/2006/relationships/hyperlink" Target="https://www.moralmachine.net/hl/kr" TargetMode="Externa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81.jpg"/><Relationship Id="rId4" Type="http://schemas.openxmlformats.org/officeDocument/2006/relationships/image" Target="../media/image18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76.png"/><Relationship Id="rId4" Type="http://schemas.openxmlformats.org/officeDocument/2006/relationships/image" Target="../media/image180.jpg"/><Relationship Id="rId5" Type="http://schemas.openxmlformats.org/officeDocument/2006/relationships/hyperlink" Target="https://www.16personalities.com/ko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1"/>
          <p:cNvCxnSpPr/>
          <p:nvPr/>
        </p:nvCxnSpPr>
        <p:spPr>
          <a:xfrm>
            <a:off x="3047488" y="3519487"/>
            <a:ext cx="6088056" cy="0"/>
          </a:xfrm>
          <a:prstGeom prst="straightConnector1">
            <a:avLst/>
          </a:prstGeom>
          <a:noFill/>
          <a:ln cap="flat" cmpd="sng" w="38100">
            <a:solidFill>
              <a:srgbClr val="CBF1B1"/>
            </a:solidFill>
            <a:prstDash val="dashDot"/>
            <a:miter lim="800000"/>
            <a:headEnd len="sm" w="sm" type="none"/>
            <a:tailEnd len="sm" w="sm" type="none"/>
          </a:ln>
        </p:spPr>
      </p:cxnSp>
      <p:sp>
        <p:nvSpPr>
          <p:cNvPr id="122" name="Google Shape;122;p1"/>
          <p:cNvSpPr txBox="1"/>
          <p:nvPr>
            <p:ph type="title"/>
          </p:nvPr>
        </p:nvSpPr>
        <p:spPr>
          <a:xfrm>
            <a:off x="833716" y="2343787"/>
            <a:ext cx="10515600" cy="1028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Arial"/>
              <a:buNone/>
            </a:pPr>
            <a:r>
              <a:rPr lang="ko-KR" sz="6000">
                <a:solidFill>
                  <a:srgbClr val="595959"/>
                </a:solidFill>
              </a:rPr>
              <a:t>스마트한 </a:t>
            </a:r>
            <a:r>
              <a:rPr lang="ko-KR" sz="6000">
                <a:solidFill>
                  <a:srgbClr val="595959"/>
                </a:solidFill>
              </a:rPr>
              <a:t>태블릿 활동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3714476" y="3666169"/>
            <a:ext cx="47541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>
                <a:solidFill>
                  <a:srgbClr val="7F7F7F"/>
                </a:solidFill>
                <a:latin typeface="Gowun Dodum"/>
                <a:ea typeface="Gowun Dodum"/>
                <a:cs typeface="Gowun Dodum"/>
                <a:sym typeface="Gowun Dodum"/>
              </a:rPr>
              <a:t>내가 바로… 스마트 교사?!</a:t>
            </a:r>
            <a:endParaRPr>
              <a:latin typeface="Gowun Dodum"/>
              <a:ea typeface="Gowun Dodum"/>
              <a:cs typeface="Gowun Dodum"/>
              <a:sym typeface="Gowun Dodum"/>
            </a:endParaRPr>
          </a:p>
        </p:txBody>
      </p:sp>
      <p:grpSp>
        <p:nvGrpSpPr>
          <p:cNvPr id="124" name="Google Shape;124;p1"/>
          <p:cNvGrpSpPr/>
          <p:nvPr/>
        </p:nvGrpSpPr>
        <p:grpSpPr>
          <a:xfrm>
            <a:off x="-33935" y="6479898"/>
            <a:ext cx="12263675" cy="595550"/>
            <a:chOff x="56005" y="6466043"/>
            <a:chExt cx="12263675" cy="595550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6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1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67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22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78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4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897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453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01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56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612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67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23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279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347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903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946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501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057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612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68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724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1"/>
          <p:cNvSpPr txBox="1"/>
          <p:nvPr/>
        </p:nvSpPr>
        <p:spPr>
          <a:xfrm>
            <a:off x="10729877" y="5929700"/>
            <a:ext cx="20694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>
                <a:solidFill>
                  <a:srgbClr val="D9D9D9"/>
                </a:solidFill>
                <a:latin typeface="Gowun Dodum"/>
                <a:ea typeface="Gowun Dodum"/>
                <a:cs typeface="Gowun Dodum"/>
                <a:sym typeface="Gowun Dodum"/>
              </a:rPr>
              <a:t>soso소소</a:t>
            </a:r>
            <a:endParaRPr sz="2400">
              <a:solidFill>
                <a:srgbClr val="D9D9D9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g24d915c06b7_0_0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249" name="Google Shape;249;g24d915c06b7_0_0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0" name="Google Shape;250;g24d915c06b7_0_0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1" name="Google Shape;251;g24d915c06b7_0_0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8bit 화가</a:t>
            </a:r>
            <a:endParaRPr/>
          </a:p>
        </p:txBody>
      </p:sp>
      <p:sp>
        <p:nvSpPr>
          <p:cNvPr id="252" name="Google Shape;252;g24d915c06b7_0_0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24d915c06b7_0_0"/>
          <p:cNvPicPr preferRelativeResize="0"/>
          <p:nvPr/>
        </p:nvPicPr>
        <p:blipFill rotWithShape="1">
          <a:blip r:embed="rId3">
            <a:alphaModFix/>
          </a:blip>
          <a:srcRect b="19097" l="19887" r="19627" t="19159"/>
          <a:stretch/>
        </p:blipFill>
        <p:spPr>
          <a:xfrm>
            <a:off x="7856975" y="2622175"/>
            <a:ext cx="2914650" cy="29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4d915c06b7_0_0"/>
          <p:cNvPicPr preferRelativeResize="0"/>
          <p:nvPr/>
        </p:nvPicPr>
        <p:blipFill rotWithShape="1">
          <a:blip r:embed="rId4">
            <a:alphaModFix/>
          </a:blip>
          <a:srcRect b="0" l="0" r="0" t="19172"/>
          <a:stretch/>
        </p:blipFill>
        <p:spPr>
          <a:xfrm>
            <a:off x="1453400" y="1976626"/>
            <a:ext cx="3790950" cy="40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g1acfbb955e2_3_0"/>
          <p:cNvGrpSpPr/>
          <p:nvPr/>
        </p:nvGrpSpPr>
        <p:grpSpPr>
          <a:xfrm>
            <a:off x="419712" y="641402"/>
            <a:ext cx="7405137" cy="1101778"/>
            <a:chOff x="419727" y="641402"/>
            <a:chExt cx="5681400" cy="1101778"/>
          </a:xfrm>
        </p:grpSpPr>
        <p:sp>
          <p:nvSpPr>
            <p:cNvPr id="1374" name="Google Shape;1374;g1acfbb955e2_3_0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75" name="Google Shape;1375;g1acfbb955e2_3_0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76" name="Google Shape;1376;g1acfbb955e2_3_0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주니어 커리어넷 진로흥미탐색</a:t>
            </a:r>
            <a:endParaRPr/>
          </a:p>
        </p:txBody>
      </p:sp>
      <p:sp>
        <p:nvSpPr>
          <p:cNvPr id="1377" name="Google Shape;1377;g1acfbb955e2_3_0"/>
          <p:cNvSpPr/>
          <p:nvPr/>
        </p:nvSpPr>
        <p:spPr>
          <a:xfrm>
            <a:off x="6505217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g1acfbb955e2_3_0"/>
          <p:cNvSpPr txBox="1"/>
          <p:nvPr/>
        </p:nvSpPr>
        <p:spPr>
          <a:xfrm>
            <a:off x="6095989" y="6128075"/>
            <a:ext cx="5230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https://www.career.go.kr/jr/navigation/elementary</a:t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1379" name="Google Shape;1379;g1acfbb955e2_3_0"/>
          <p:cNvSpPr/>
          <p:nvPr/>
        </p:nvSpPr>
        <p:spPr>
          <a:xfrm>
            <a:off x="1299517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0" name="Google Shape;1380;g1acfbb955e2_3_0"/>
          <p:cNvPicPr preferRelativeResize="0"/>
          <p:nvPr/>
        </p:nvPicPr>
        <p:blipFill rotWithShape="1">
          <a:blip r:embed="rId4">
            <a:alphaModFix/>
          </a:blip>
          <a:srcRect b="19445" l="19446" r="19379" t="19634"/>
          <a:stretch/>
        </p:blipFill>
        <p:spPr>
          <a:xfrm>
            <a:off x="2151150" y="2999750"/>
            <a:ext cx="2378100" cy="23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g1acfbb955e2_3_0"/>
          <p:cNvPicPr preferRelativeResize="0"/>
          <p:nvPr/>
        </p:nvPicPr>
        <p:blipFill rotWithShape="1">
          <a:blip r:embed="rId5">
            <a:alphaModFix/>
          </a:blip>
          <a:srcRect b="19491" l="19344" r="19301" t="18631"/>
          <a:stretch/>
        </p:blipFill>
        <p:spPr>
          <a:xfrm>
            <a:off x="7390850" y="2999750"/>
            <a:ext cx="2309025" cy="23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g1acfbb955e2_3_0"/>
          <p:cNvSpPr txBox="1"/>
          <p:nvPr/>
        </p:nvSpPr>
        <p:spPr>
          <a:xfrm>
            <a:off x="734027" y="6128075"/>
            <a:ext cx="5127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6"/>
              </a:rPr>
              <a:t>https://www.career.go.kr/jr/navigation/arojunior</a:t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1383" name="Google Shape;1383;g1acfbb955e2_3_0"/>
          <p:cNvSpPr txBox="1"/>
          <p:nvPr/>
        </p:nvSpPr>
        <p:spPr>
          <a:xfrm>
            <a:off x="1924050" y="1749558"/>
            <a:ext cx="283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저학년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1384" name="Google Shape;1384;g1acfbb955e2_3_0"/>
          <p:cNvSpPr txBox="1"/>
          <p:nvPr/>
        </p:nvSpPr>
        <p:spPr>
          <a:xfrm>
            <a:off x="7176675" y="1749558"/>
            <a:ext cx="283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고</a:t>
            </a: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학년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390;p93"/>
          <p:cNvGrpSpPr/>
          <p:nvPr/>
        </p:nvGrpSpPr>
        <p:grpSpPr>
          <a:xfrm>
            <a:off x="419726" y="641402"/>
            <a:ext cx="6328545" cy="1101778"/>
            <a:chOff x="419727" y="641402"/>
            <a:chExt cx="5681270" cy="1101778"/>
          </a:xfrm>
        </p:grpSpPr>
        <p:sp>
          <p:nvSpPr>
            <p:cNvPr id="1391" name="Google Shape;1391;p9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92" name="Google Shape;1392;p9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93" name="Google Shape;1393;p9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한국 가이던스 심리검사</a:t>
            </a:r>
            <a:endParaRPr/>
          </a:p>
        </p:txBody>
      </p:sp>
      <p:sp>
        <p:nvSpPr>
          <p:cNvPr id="1394" name="Google Shape;1394;p9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5" name="Google Shape;1395;p93"/>
          <p:cNvPicPr preferRelativeResize="0"/>
          <p:nvPr/>
        </p:nvPicPr>
        <p:blipFill rotWithShape="1">
          <a:blip r:embed="rId3">
            <a:alphaModFix/>
          </a:blip>
          <a:srcRect b="18654" l="19691" r="19408" t="18960"/>
          <a:stretch/>
        </p:blipFill>
        <p:spPr>
          <a:xfrm>
            <a:off x="8005011" y="2839453"/>
            <a:ext cx="2630906" cy="26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93"/>
          <p:cNvPicPr preferRelativeResize="0"/>
          <p:nvPr/>
        </p:nvPicPr>
        <p:blipFill rotWithShape="1">
          <a:blip r:embed="rId4">
            <a:alphaModFix/>
          </a:blip>
          <a:srcRect b="0" l="7216" r="5787" t="0"/>
          <a:stretch/>
        </p:blipFill>
        <p:spPr>
          <a:xfrm>
            <a:off x="419727" y="1825191"/>
            <a:ext cx="6609347" cy="4332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93"/>
          <p:cNvSpPr txBox="1"/>
          <p:nvPr/>
        </p:nvSpPr>
        <p:spPr>
          <a:xfrm>
            <a:off x="2049379" y="6233894"/>
            <a:ext cx="11209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http://www.guidance.co.kr/Intgr/freetest/free-etest.html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" name="Google Shape;1403;p9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04" name="Google Shape;1404;p9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05" name="Google Shape;1405;p9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06" name="Google Shape;1406;p9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워크넷 심리검사</a:t>
            </a:r>
            <a:endParaRPr/>
          </a:p>
        </p:txBody>
      </p:sp>
      <p:sp>
        <p:nvSpPr>
          <p:cNvPr id="1407" name="Google Shape;1407;p9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8" name="Google Shape;1408;p94"/>
          <p:cNvPicPr preferRelativeResize="0"/>
          <p:nvPr/>
        </p:nvPicPr>
        <p:blipFill rotWithShape="1">
          <a:blip r:embed="rId3">
            <a:alphaModFix/>
          </a:blip>
          <a:srcRect b="19345" l="19810" r="19229" t="19272"/>
          <a:stretch/>
        </p:blipFill>
        <p:spPr>
          <a:xfrm>
            <a:off x="8010144" y="2852928"/>
            <a:ext cx="2633472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552" y="2026861"/>
            <a:ext cx="6700325" cy="425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94"/>
          <p:cNvSpPr txBox="1"/>
          <p:nvPr/>
        </p:nvSpPr>
        <p:spPr>
          <a:xfrm>
            <a:off x="1087575" y="6277350"/>
            <a:ext cx="1292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https://www.work.go.kr/consltJobCarpa/jobPsyExamNew/jobPsyExamYouthList.do</a:t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95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FC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F9B9B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10</a:t>
            </a:r>
            <a:endParaRPr sz="11500">
              <a:solidFill>
                <a:srgbClr val="FF9B9B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417" name="Google Shape;1417;p95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60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수업 도구</a:t>
            </a:r>
            <a:endParaRPr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9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24" name="Google Shape;1424;p9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25" name="Google Shape;1425;p9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26" name="Google Shape;1426;p9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ZEP</a:t>
            </a:r>
            <a:endParaRPr/>
          </a:p>
        </p:txBody>
      </p:sp>
      <p:sp>
        <p:nvSpPr>
          <p:cNvPr id="1427" name="Google Shape;1427;p9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8" name="Google Shape;1428;p96"/>
          <p:cNvPicPr preferRelativeResize="0"/>
          <p:nvPr/>
        </p:nvPicPr>
        <p:blipFill rotWithShape="1">
          <a:blip r:embed="rId3">
            <a:alphaModFix/>
          </a:blip>
          <a:srcRect b="19767" l="18948" r="19408" t="18960"/>
          <a:stretch/>
        </p:blipFill>
        <p:spPr>
          <a:xfrm>
            <a:off x="7972926" y="2839453"/>
            <a:ext cx="2662990" cy="264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96"/>
          <p:cNvSpPr txBox="1"/>
          <p:nvPr/>
        </p:nvSpPr>
        <p:spPr>
          <a:xfrm>
            <a:off x="6966284" y="6057696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https://zep.us/spaces/me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430" name="Google Shape;1430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727" y="2145262"/>
            <a:ext cx="6617369" cy="37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6" name="Google Shape;1436;p9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37" name="Google Shape;1437;p9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38" name="Google Shape;1438;p9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39" name="Google Shape;1439;p9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패들렛</a:t>
            </a:r>
            <a:endParaRPr/>
          </a:p>
        </p:txBody>
      </p:sp>
      <p:sp>
        <p:nvSpPr>
          <p:cNvPr id="1440" name="Google Shape;1440;p9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1" name="Google Shape;1441;p97"/>
          <p:cNvPicPr preferRelativeResize="0"/>
          <p:nvPr/>
        </p:nvPicPr>
        <p:blipFill rotWithShape="1">
          <a:blip r:embed="rId3">
            <a:alphaModFix/>
          </a:blip>
          <a:srcRect b="20509" l="20063" r="19036" t="20074"/>
          <a:stretch/>
        </p:blipFill>
        <p:spPr>
          <a:xfrm>
            <a:off x="8021052" y="2887579"/>
            <a:ext cx="2630905" cy="256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97"/>
          <p:cNvPicPr preferRelativeResize="0"/>
          <p:nvPr/>
        </p:nvPicPr>
        <p:blipFill rotWithShape="1">
          <a:blip r:embed="rId4">
            <a:alphaModFix/>
          </a:blip>
          <a:srcRect b="0" l="0" r="26082" t="0"/>
          <a:stretch/>
        </p:blipFill>
        <p:spPr>
          <a:xfrm>
            <a:off x="838200" y="1966965"/>
            <a:ext cx="6336632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97"/>
          <p:cNvSpPr txBox="1"/>
          <p:nvPr/>
        </p:nvSpPr>
        <p:spPr>
          <a:xfrm>
            <a:off x="7491600" y="6062212"/>
            <a:ext cx="3862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https://padlet.com/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9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50" name="Google Shape;1450;p9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1" name="Google Shape;1451;p9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52" name="Google Shape;1452;p9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띵커벨</a:t>
            </a:r>
            <a:endParaRPr/>
          </a:p>
        </p:txBody>
      </p:sp>
      <p:sp>
        <p:nvSpPr>
          <p:cNvPr id="1453" name="Google Shape;1453;p9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4" name="Google Shape;1454;p98"/>
          <p:cNvPicPr preferRelativeResize="0"/>
          <p:nvPr/>
        </p:nvPicPr>
        <p:blipFill rotWithShape="1">
          <a:blip r:embed="rId3">
            <a:alphaModFix/>
          </a:blip>
          <a:srcRect b="19768" l="19691" r="18666" t="18588"/>
          <a:stretch/>
        </p:blipFill>
        <p:spPr>
          <a:xfrm>
            <a:off x="8005011" y="2823411"/>
            <a:ext cx="2662990" cy="266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100566"/>
            <a:ext cx="6407183" cy="411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98"/>
          <p:cNvSpPr txBox="1"/>
          <p:nvPr/>
        </p:nvSpPr>
        <p:spPr>
          <a:xfrm>
            <a:off x="7494476" y="6065550"/>
            <a:ext cx="469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https://www.tkbell.co.kr/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oogle Shape;1462;g197dd9e4a90_159_67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463" name="Google Shape;1463;g197dd9e4a90_159_67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DDEAF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4" name="Google Shape;1464;g197dd9e4a90_159_67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65" name="Google Shape;1465;g197dd9e4a90_159_67"/>
          <p:cNvSpPr txBox="1"/>
          <p:nvPr>
            <p:ph type="title"/>
          </p:nvPr>
        </p:nvSpPr>
        <p:spPr>
          <a:xfrm>
            <a:off x="838200" y="45323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다했어요!</a:t>
            </a:r>
            <a:endParaRPr/>
          </a:p>
        </p:txBody>
      </p:sp>
      <p:sp>
        <p:nvSpPr>
          <p:cNvPr id="1466" name="Google Shape;1466;g197dd9e4a90_159_67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7" name="Google Shape;1467;g197dd9e4a90_159_67"/>
          <p:cNvPicPr preferRelativeResize="0"/>
          <p:nvPr/>
        </p:nvPicPr>
        <p:blipFill rotWithShape="1">
          <a:blip r:embed="rId3">
            <a:alphaModFix/>
          </a:blip>
          <a:srcRect b="22970" l="0" r="10015" t="0"/>
          <a:stretch/>
        </p:blipFill>
        <p:spPr>
          <a:xfrm>
            <a:off x="354775" y="2197175"/>
            <a:ext cx="6556974" cy="39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g197dd9e4a90_159_67"/>
          <p:cNvPicPr preferRelativeResize="0"/>
          <p:nvPr/>
        </p:nvPicPr>
        <p:blipFill rotWithShape="1">
          <a:blip r:embed="rId4">
            <a:alphaModFix/>
          </a:blip>
          <a:srcRect b="19962" l="19554" r="18858" t="19028"/>
          <a:stretch/>
        </p:blipFill>
        <p:spPr>
          <a:xfrm>
            <a:off x="8072450" y="2917025"/>
            <a:ext cx="2512200" cy="24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" name="Google Shape;1474;p9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75" name="Google Shape;1475;p9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6" name="Google Shape;1476;p9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77" name="Google Shape;1477;p9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잼보드</a:t>
            </a:r>
            <a:endParaRPr/>
          </a:p>
        </p:txBody>
      </p:sp>
      <p:sp>
        <p:nvSpPr>
          <p:cNvPr id="1478" name="Google Shape;1478;p9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9" name="Google Shape;1479;p99"/>
          <p:cNvPicPr preferRelativeResize="0"/>
          <p:nvPr/>
        </p:nvPicPr>
        <p:blipFill rotWithShape="1">
          <a:blip r:embed="rId3">
            <a:alphaModFix/>
          </a:blip>
          <a:srcRect b="20511" l="20063" r="19779" t="18960"/>
          <a:stretch/>
        </p:blipFill>
        <p:spPr>
          <a:xfrm>
            <a:off x="8021052" y="2839453"/>
            <a:ext cx="2598821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Google Shape;1480;p99"/>
          <p:cNvPicPr preferRelativeResize="0"/>
          <p:nvPr/>
        </p:nvPicPr>
        <p:blipFill rotWithShape="1">
          <a:blip r:embed="rId4">
            <a:alphaModFix/>
          </a:blip>
          <a:srcRect b="3536" l="19123" r="15613" t="18191"/>
          <a:stretch/>
        </p:blipFill>
        <p:spPr>
          <a:xfrm>
            <a:off x="605860" y="2276240"/>
            <a:ext cx="6445111" cy="3792435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99"/>
          <p:cNvSpPr txBox="1"/>
          <p:nvPr/>
        </p:nvSpPr>
        <p:spPr>
          <a:xfrm>
            <a:off x="6853989" y="6080223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https://jamboard.google.com/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488" name="Google Shape;1488;p10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89" name="Google Shape;1489;p10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90" name="Google Shape;1490;p10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멘티미터</a:t>
            </a:r>
            <a:endParaRPr/>
          </a:p>
        </p:txBody>
      </p:sp>
      <p:sp>
        <p:nvSpPr>
          <p:cNvPr id="1491" name="Google Shape;1491;p10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2" name="Google Shape;1492;p100"/>
          <p:cNvPicPr preferRelativeResize="0"/>
          <p:nvPr/>
        </p:nvPicPr>
        <p:blipFill rotWithShape="1">
          <a:blip r:embed="rId3">
            <a:alphaModFix/>
          </a:blip>
          <a:srcRect b="20511" l="20063" r="19779" t="19703"/>
          <a:stretch/>
        </p:blipFill>
        <p:spPr>
          <a:xfrm>
            <a:off x="8021052" y="2871537"/>
            <a:ext cx="2598821" cy="258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00"/>
          <p:cNvPicPr preferRelativeResize="0"/>
          <p:nvPr/>
        </p:nvPicPr>
        <p:blipFill rotWithShape="1">
          <a:blip r:embed="rId4">
            <a:alphaModFix/>
          </a:blip>
          <a:srcRect b="10772" l="4185" r="21621" t="6003"/>
          <a:stretch/>
        </p:blipFill>
        <p:spPr>
          <a:xfrm>
            <a:off x="725600" y="2047168"/>
            <a:ext cx="6416843" cy="4058653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100"/>
          <p:cNvSpPr txBox="1"/>
          <p:nvPr/>
        </p:nvSpPr>
        <p:spPr>
          <a:xfrm>
            <a:off x="7142447" y="6202571"/>
            <a:ext cx="4723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https://www.menti.com/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61" name="Google Shape;261;p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2" name="Google Shape;262;p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63" name="Google Shape;263;p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잇셀프 (itself)</a:t>
            </a:r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9"/>
          <p:cNvPicPr preferRelativeResize="0"/>
          <p:nvPr/>
        </p:nvPicPr>
        <p:blipFill rotWithShape="1">
          <a:blip r:embed="rId3">
            <a:alphaModFix/>
          </a:blip>
          <a:srcRect b="15935" l="16195" r="14541" t="15687"/>
          <a:stretch/>
        </p:blipFill>
        <p:spPr>
          <a:xfrm>
            <a:off x="7748337" y="2662990"/>
            <a:ext cx="3103834" cy="30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4">
            <a:alphaModFix/>
          </a:blip>
          <a:srcRect b="0" l="0" r="0" t="2898"/>
          <a:stretch/>
        </p:blipFill>
        <p:spPr>
          <a:xfrm>
            <a:off x="1012459" y="1812650"/>
            <a:ext cx="4876800" cy="4735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Google Shape;1500;p10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01" name="Google Shape;1501;p10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02" name="Google Shape;1502;p10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03" name="Google Shape;1503;p10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wordwall</a:t>
            </a:r>
            <a:endParaRPr/>
          </a:p>
        </p:txBody>
      </p:sp>
      <p:sp>
        <p:nvSpPr>
          <p:cNvPr id="1504" name="Google Shape;1504;p10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5" name="Google Shape;1505;p101"/>
          <p:cNvPicPr preferRelativeResize="0"/>
          <p:nvPr/>
        </p:nvPicPr>
        <p:blipFill rotWithShape="1">
          <a:blip r:embed="rId3">
            <a:alphaModFix/>
          </a:blip>
          <a:srcRect b="19396" l="19320" r="19036" t="19331"/>
          <a:stretch/>
        </p:blipFill>
        <p:spPr>
          <a:xfrm>
            <a:off x="7988968" y="2855495"/>
            <a:ext cx="2662990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506" y="2135916"/>
            <a:ext cx="6864045" cy="363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01"/>
          <p:cNvSpPr txBox="1"/>
          <p:nvPr/>
        </p:nvSpPr>
        <p:spPr>
          <a:xfrm>
            <a:off x="7281055" y="6145926"/>
            <a:ext cx="4078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https://wordwall.net/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10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14" name="Google Shape;1514;p10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15" name="Google Shape;1515;p10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16" name="Google Shape;1516;p10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Kahoot!</a:t>
            </a:r>
            <a:endParaRPr/>
          </a:p>
        </p:txBody>
      </p:sp>
      <p:sp>
        <p:nvSpPr>
          <p:cNvPr id="1517" name="Google Shape;1517;p10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8" name="Google Shape;1518;p102"/>
          <p:cNvPicPr preferRelativeResize="0"/>
          <p:nvPr/>
        </p:nvPicPr>
        <p:blipFill rotWithShape="1">
          <a:blip r:embed="rId3">
            <a:alphaModFix/>
          </a:blip>
          <a:srcRect b="19536" l="20166" r="19400" t="18419"/>
          <a:stretch/>
        </p:blipFill>
        <p:spPr>
          <a:xfrm>
            <a:off x="8111188" y="2929094"/>
            <a:ext cx="2454545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02"/>
          <p:cNvSpPr txBox="1"/>
          <p:nvPr/>
        </p:nvSpPr>
        <p:spPr>
          <a:xfrm>
            <a:off x="7691999" y="6140037"/>
            <a:ext cx="3765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https://kahoot.it/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520" name="Google Shape;1520;p102"/>
          <p:cNvPicPr preferRelativeResize="0"/>
          <p:nvPr/>
        </p:nvPicPr>
        <p:blipFill rotWithShape="1">
          <a:blip r:embed="rId5">
            <a:alphaModFix/>
          </a:blip>
          <a:srcRect b="6969" l="0" r="0" t="10050"/>
          <a:stretch/>
        </p:blipFill>
        <p:spPr>
          <a:xfrm>
            <a:off x="2083671" y="1966965"/>
            <a:ext cx="2977817" cy="471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6" name="Google Shape;1526;p10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27" name="Google Shape;1527;p10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28" name="Google Shape;1528;p10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29" name="Google Shape;1529;p10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클래스툴</a:t>
            </a:r>
            <a:endParaRPr/>
          </a:p>
        </p:txBody>
      </p:sp>
      <p:sp>
        <p:nvSpPr>
          <p:cNvPr id="1530" name="Google Shape;1530;p10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1" name="Google Shape;1531;p103"/>
          <p:cNvPicPr preferRelativeResize="0"/>
          <p:nvPr/>
        </p:nvPicPr>
        <p:blipFill rotWithShape="1">
          <a:blip r:embed="rId3">
            <a:alphaModFix/>
          </a:blip>
          <a:srcRect b="19396" l="19691" r="19779" t="20074"/>
          <a:stretch/>
        </p:blipFill>
        <p:spPr>
          <a:xfrm>
            <a:off x="8005010" y="2887579"/>
            <a:ext cx="2614863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103"/>
          <p:cNvPicPr preferRelativeResize="0"/>
          <p:nvPr/>
        </p:nvPicPr>
        <p:blipFill rotWithShape="1">
          <a:blip r:embed="rId4">
            <a:alphaModFix/>
          </a:blip>
          <a:srcRect b="11162" l="0" r="0" t="12605"/>
          <a:stretch/>
        </p:blipFill>
        <p:spPr>
          <a:xfrm>
            <a:off x="1152575" y="1890063"/>
            <a:ext cx="4854525" cy="493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103"/>
          <p:cNvSpPr txBox="1"/>
          <p:nvPr/>
        </p:nvSpPr>
        <p:spPr>
          <a:xfrm>
            <a:off x="7651470" y="6152107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https://ctool.co.kr/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9" name="Google Shape;1539;p10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40" name="Google Shape;1540;p10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41" name="Google Shape;1541;p10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42" name="Google Shape;1542;p10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클래스룸 스크린</a:t>
            </a:r>
            <a:endParaRPr/>
          </a:p>
        </p:txBody>
      </p:sp>
      <p:sp>
        <p:nvSpPr>
          <p:cNvPr id="1543" name="Google Shape;1543;p10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4" name="Google Shape;1544;p104"/>
          <p:cNvPicPr preferRelativeResize="0"/>
          <p:nvPr/>
        </p:nvPicPr>
        <p:blipFill rotWithShape="1">
          <a:blip r:embed="rId3">
            <a:alphaModFix/>
          </a:blip>
          <a:srcRect b="19768" l="18576" r="19408" t="20074"/>
          <a:stretch/>
        </p:blipFill>
        <p:spPr>
          <a:xfrm>
            <a:off x="7956884" y="2887579"/>
            <a:ext cx="2679032" cy="259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04"/>
          <p:cNvPicPr preferRelativeResize="0"/>
          <p:nvPr/>
        </p:nvPicPr>
        <p:blipFill rotWithShape="1">
          <a:blip r:embed="rId4">
            <a:alphaModFix/>
          </a:blip>
          <a:srcRect b="7736" l="2809" r="3290" t="31738"/>
          <a:stretch/>
        </p:blipFill>
        <p:spPr>
          <a:xfrm>
            <a:off x="605860" y="2237953"/>
            <a:ext cx="6007597" cy="3872362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104"/>
          <p:cNvSpPr txBox="1"/>
          <p:nvPr/>
        </p:nvSpPr>
        <p:spPr>
          <a:xfrm>
            <a:off x="6613457" y="6114548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https://classroomscreen.com/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Google Shape;1552;p10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53" name="Google Shape;1553;p10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54" name="Google Shape;1554;p10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55" name="Google Shape;1555;p10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구글 클래스룸</a:t>
            </a:r>
            <a:endParaRPr/>
          </a:p>
        </p:txBody>
      </p:sp>
      <p:sp>
        <p:nvSpPr>
          <p:cNvPr id="1556" name="Google Shape;1556;p10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7" name="Google Shape;1557;p105"/>
          <p:cNvPicPr preferRelativeResize="0"/>
          <p:nvPr/>
        </p:nvPicPr>
        <p:blipFill rotWithShape="1">
          <a:blip r:embed="rId3">
            <a:alphaModFix/>
          </a:blip>
          <a:srcRect b="20139" l="19319" r="19779" t="19703"/>
          <a:stretch/>
        </p:blipFill>
        <p:spPr>
          <a:xfrm>
            <a:off x="7988968" y="2871537"/>
            <a:ext cx="2630906" cy="259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526" y="1966965"/>
            <a:ext cx="6673516" cy="4325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2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65" name="Google Shape;1565;p2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66" name="Google Shape;1566;p2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67" name="Google Shape;1567;p2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클로바 더빙</a:t>
            </a:r>
            <a:endParaRPr/>
          </a:p>
        </p:txBody>
      </p:sp>
      <p:sp>
        <p:nvSpPr>
          <p:cNvPr id="1568" name="Google Shape;1568;p2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9" name="Google Shape;156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60" y="2032562"/>
            <a:ext cx="6437376" cy="432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22"/>
          <p:cNvSpPr txBox="1"/>
          <p:nvPr/>
        </p:nvSpPr>
        <p:spPr>
          <a:xfrm>
            <a:off x="6306440" y="6349197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https://clovadubbing.naver.com/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571" name="Google Shape;1571;p22"/>
          <p:cNvPicPr preferRelativeResize="0"/>
          <p:nvPr/>
        </p:nvPicPr>
        <p:blipFill rotWithShape="1">
          <a:blip r:embed="rId5">
            <a:alphaModFix/>
          </a:blip>
          <a:srcRect b="18000" l="20113" r="19774" t="20466"/>
          <a:stretch/>
        </p:blipFill>
        <p:spPr>
          <a:xfrm>
            <a:off x="8034186" y="2889504"/>
            <a:ext cx="2596896" cy="26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10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78" name="Google Shape;1578;p10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79" name="Google Shape;1579;p10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80" name="Google Shape;1580;p10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Try eraser</a:t>
            </a:r>
            <a:endParaRPr/>
          </a:p>
        </p:txBody>
      </p:sp>
      <p:sp>
        <p:nvSpPr>
          <p:cNvPr id="1581" name="Google Shape;1581;p10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2" name="Google Shape;1582;p106"/>
          <p:cNvPicPr preferRelativeResize="0"/>
          <p:nvPr/>
        </p:nvPicPr>
        <p:blipFill rotWithShape="1">
          <a:blip r:embed="rId3">
            <a:alphaModFix/>
          </a:blip>
          <a:srcRect b="19024" l="18206" r="19036" t="19331"/>
          <a:stretch/>
        </p:blipFill>
        <p:spPr>
          <a:xfrm>
            <a:off x="7940842" y="2855495"/>
            <a:ext cx="2711116" cy="2662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06"/>
          <p:cNvSpPr txBox="1"/>
          <p:nvPr/>
        </p:nvSpPr>
        <p:spPr>
          <a:xfrm>
            <a:off x="7010397" y="6062084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https://www.tryeraser.com/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584" name="Google Shape;158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991" y="2357379"/>
            <a:ext cx="6746409" cy="329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10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591" name="Google Shape;1591;p10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2" name="Google Shape;1592;p10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93" name="Google Shape;1593;p10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실시간 화이트보드</a:t>
            </a:r>
            <a:endParaRPr/>
          </a:p>
        </p:txBody>
      </p:sp>
      <p:sp>
        <p:nvSpPr>
          <p:cNvPr id="1594" name="Google Shape;1594;p10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5" name="Google Shape;1595;p107"/>
          <p:cNvPicPr preferRelativeResize="0"/>
          <p:nvPr/>
        </p:nvPicPr>
        <p:blipFill rotWithShape="1">
          <a:blip r:embed="rId3">
            <a:alphaModFix/>
          </a:blip>
          <a:srcRect b="20139" l="18206" r="19780" t="19331"/>
          <a:stretch/>
        </p:blipFill>
        <p:spPr>
          <a:xfrm>
            <a:off x="7940842" y="2855495"/>
            <a:ext cx="2679032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089305"/>
            <a:ext cx="6763572" cy="4147244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107"/>
          <p:cNvSpPr txBox="1"/>
          <p:nvPr/>
        </p:nvSpPr>
        <p:spPr>
          <a:xfrm>
            <a:off x="7424862" y="6065550"/>
            <a:ext cx="4347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https://whiteboard.fi/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3" name="Google Shape;1603;p10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04" name="Google Shape;1604;p10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05" name="Google Shape;1605;p10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06" name="Google Shape;1606;p10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baamboozle</a:t>
            </a:r>
            <a:endParaRPr/>
          </a:p>
        </p:txBody>
      </p:sp>
      <p:sp>
        <p:nvSpPr>
          <p:cNvPr id="1607" name="Google Shape;1607;p10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8" name="Google Shape;1608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949" y="2189670"/>
            <a:ext cx="6913051" cy="387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108"/>
          <p:cNvSpPr txBox="1"/>
          <p:nvPr/>
        </p:nvSpPr>
        <p:spPr>
          <a:xfrm>
            <a:off x="5318977" y="6062192"/>
            <a:ext cx="7712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https://www.baamboozle.com/sign-up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610" name="Google Shape;1610;p108"/>
          <p:cNvPicPr preferRelativeResize="0"/>
          <p:nvPr/>
        </p:nvPicPr>
        <p:blipFill rotWithShape="1">
          <a:blip r:embed="rId5">
            <a:alphaModFix/>
          </a:blip>
          <a:srcRect b="18186" l="18419" r="19773" t="20005"/>
          <a:stretch/>
        </p:blipFill>
        <p:spPr>
          <a:xfrm>
            <a:off x="7997610" y="2863644"/>
            <a:ext cx="2670048" cy="267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09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DFD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EE599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11</a:t>
            </a:r>
            <a:endParaRPr sz="11500">
              <a:solidFill>
                <a:srgbClr val="FEE599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617" name="Google Shape;1617;p109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게임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73" name="Google Shape;273;p1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4" name="Google Shape;274;p1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75" name="Google Shape;275;p1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tooning</a:t>
            </a: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0"/>
          <p:cNvPicPr preferRelativeResize="0"/>
          <p:nvPr/>
        </p:nvPicPr>
        <p:blipFill rotWithShape="1">
          <a:blip r:embed="rId3">
            <a:alphaModFix/>
          </a:blip>
          <a:srcRect b="19767" l="19692" r="19036" t="18960"/>
          <a:stretch/>
        </p:blipFill>
        <p:spPr>
          <a:xfrm>
            <a:off x="8005011" y="2839453"/>
            <a:ext cx="2646948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/>
          <p:nvPr/>
        </p:nvPicPr>
        <p:blipFill rotWithShape="1">
          <a:blip r:embed="rId4">
            <a:alphaModFix/>
          </a:blip>
          <a:srcRect b="6415" l="0" r="0" t="50000"/>
          <a:stretch/>
        </p:blipFill>
        <p:spPr>
          <a:xfrm>
            <a:off x="459164" y="2491076"/>
            <a:ext cx="6548919" cy="342995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 txBox="1"/>
          <p:nvPr/>
        </p:nvSpPr>
        <p:spPr>
          <a:xfrm>
            <a:off x="4893205" y="6202574"/>
            <a:ext cx="7487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https://tooning.io/tooning-landing-main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Google Shape;1623;p11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24" name="Google Shape;1624;p11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25" name="Google Shape;1625;p11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26" name="Google Shape;1626;p11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갈틱폰</a:t>
            </a:r>
            <a:endParaRPr/>
          </a:p>
        </p:txBody>
      </p:sp>
      <p:sp>
        <p:nvSpPr>
          <p:cNvPr id="1627" name="Google Shape;1627;p11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8" name="Google Shape;1628;p110"/>
          <p:cNvPicPr preferRelativeResize="0"/>
          <p:nvPr/>
        </p:nvPicPr>
        <p:blipFill rotWithShape="1">
          <a:blip r:embed="rId3">
            <a:alphaModFix/>
          </a:blip>
          <a:srcRect b="12777" l="13674" r="12096" t="15079"/>
          <a:stretch/>
        </p:blipFill>
        <p:spPr>
          <a:xfrm>
            <a:off x="8030977" y="2927954"/>
            <a:ext cx="2797443" cy="2718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p110"/>
          <p:cNvSpPr txBox="1"/>
          <p:nvPr/>
        </p:nvSpPr>
        <p:spPr>
          <a:xfrm>
            <a:off x="6857084" y="6294347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https://garticphone.com/ko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630" name="Google Shape;1630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293" y="2066599"/>
            <a:ext cx="5578170" cy="4227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11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37" name="Google Shape;1637;p11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38" name="Google Shape;1638;p11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39" name="Google Shape;1639;p11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방탈출.com</a:t>
            </a:r>
            <a:endParaRPr/>
          </a:p>
        </p:txBody>
      </p:sp>
      <p:sp>
        <p:nvSpPr>
          <p:cNvPr id="1640" name="Google Shape;1640;p11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1" name="Google Shape;1641;p111"/>
          <p:cNvPicPr preferRelativeResize="0"/>
          <p:nvPr/>
        </p:nvPicPr>
        <p:blipFill rotWithShape="1">
          <a:blip r:embed="rId3">
            <a:alphaModFix/>
          </a:blip>
          <a:srcRect b="20139" l="20063" r="20151" t="20445"/>
          <a:stretch/>
        </p:blipFill>
        <p:spPr>
          <a:xfrm>
            <a:off x="8021052" y="2903621"/>
            <a:ext cx="2582779" cy="256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111"/>
          <p:cNvPicPr preferRelativeResize="0"/>
          <p:nvPr/>
        </p:nvPicPr>
        <p:blipFill rotWithShape="1">
          <a:blip r:embed="rId4">
            <a:alphaModFix/>
          </a:blip>
          <a:srcRect b="0" l="10986" r="9232" t="0"/>
          <a:stretch/>
        </p:blipFill>
        <p:spPr>
          <a:xfrm>
            <a:off x="1588169" y="1966965"/>
            <a:ext cx="3882181" cy="4559429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111"/>
          <p:cNvSpPr txBox="1"/>
          <p:nvPr/>
        </p:nvSpPr>
        <p:spPr>
          <a:xfrm>
            <a:off x="6003757" y="6082464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https://sites.google.com/view/qkd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" name="Google Shape;1649;p11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50" name="Google Shape;1650;p11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51" name="Google Shape;1651;p11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52" name="Google Shape;1652;p11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수박게임</a:t>
            </a:r>
            <a:endParaRPr/>
          </a:p>
        </p:txBody>
      </p:sp>
      <p:sp>
        <p:nvSpPr>
          <p:cNvPr id="1653" name="Google Shape;1653;p11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4" name="Google Shape;1654;p112"/>
          <p:cNvPicPr preferRelativeResize="0"/>
          <p:nvPr/>
        </p:nvPicPr>
        <p:blipFill rotWithShape="1">
          <a:blip r:embed="rId3">
            <a:alphaModFix/>
          </a:blip>
          <a:srcRect b="19768" l="19319" r="19779" t="19703"/>
          <a:stretch/>
        </p:blipFill>
        <p:spPr>
          <a:xfrm>
            <a:off x="7988968" y="2871537"/>
            <a:ext cx="2630906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2888" y="1966965"/>
            <a:ext cx="4127183" cy="46849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112"/>
          <p:cNvSpPr txBox="1"/>
          <p:nvPr/>
        </p:nvSpPr>
        <p:spPr>
          <a:xfrm>
            <a:off x="5370070" y="6275100"/>
            <a:ext cx="7307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https://www.wesane.com/game/654/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2" name="Google Shape;1662;p11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63" name="Google Shape;1663;p11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64" name="Google Shape;1664;p11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5" name="Google Shape;1665;p11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Jigsaw Explorer</a:t>
            </a:r>
            <a:endParaRPr/>
          </a:p>
        </p:txBody>
      </p:sp>
      <p:sp>
        <p:nvSpPr>
          <p:cNvPr id="1666" name="Google Shape;1666;p11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7" name="Google Shape;1667;p113"/>
          <p:cNvPicPr preferRelativeResize="0"/>
          <p:nvPr/>
        </p:nvPicPr>
        <p:blipFill rotWithShape="1">
          <a:blip r:embed="rId3">
            <a:alphaModFix/>
          </a:blip>
          <a:srcRect b="19768" l="19319" r="19779" t="19703"/>
          <a:stretch/>
        </p:blipFill>
        <p:spPr>
          <a:xfrm>
            <a:off x="7988968" y="2871537"/>
            <a:ext cx="2630906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169" y="2037144"/>
            <a:ext cx="5654572" cy="4109186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113"/>
          <p:cNvSpPr txBox="1"/>
          <p:nvPr/>
        </p:nvSpPr>
        <p:spPr>
          <a:xfrm>
            <a:off x="6260432" y="613059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https://www.jigsawexplorer.com/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11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676" name="Google Shape;1676;p11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77" name="Google Shape;1677;p11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78" name="Google Shape;1678;p11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Set</a:t>
            </a:r>
            <a:endParaRPr/>
          </a:p>
        </p:txBody>
      </p:sp>
      <p:sp>
        <p:nvSpPr>
          <p:cNvPr id="1679" name="Google Shape;1679;p11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0" name="Google Shape;1680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27" y="1966965"/>
            <a:ext cx="6428774" cy="4460782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14"/>
          <p:cNvSpPr txBox="1"/>
          <p:nvPr/>
        </p:nvSpPr>
        <p:spPr>
          <a:xfrm>
            <a:off x="6986588" y="6135359"/>
            <a:ext cx="6619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https://setwithfriends.com/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682" name="Google Shape;1682;p114"/>
          <p:cNvPicPr preferRelativeResize="0"/>
          <p:nvPr/>
        </p:nvPicPr>
        <p:blipFill rotWithShape="1">
          <a:blip r:embed="rId5">
            <a:alphaModFix/>
          </a:blip>
          <a:srcRect b="19344" l="19810" r="19229" t="19695"/>
          <a:stretch/>
        </p:blipFill>
        <p:spPr>
          <a:xfrm>
            <a:off x="8010144" y="2871216"/>
            <a:ext cx="2633472" cy="263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8" name="Google Shape;1688;g2b230d98395_0_6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689" name="Google Shape;1689;g2b230d98395_0_6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90" name="Google Shape;1690;g2b230d98395_0_6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91" name="Google Shape;1691;g2b230d98395_0_6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게임리터러시 교육</a:t>
            </a:r>
            <a:endParaRPr/>
          </a:p>
        </p:txBody>
      </p:sp>
      <p:sp>
        <p:nvSpPr>
          <p:cNvPr id="1692" name="Google Shape;1692;g2b230d98395_0_6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g2b230d98395_0_6"/>
          <p:cNvSpPr txBox="1"/>
          <p:nvPr/>
        </p:nvSpPr>
        <p:spPr>
          <a:xfrm>
            <a:off x="6986588" y="6135359"/>
            <a:ext cx="6619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https://www.gschool.or.kr/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694" name="Google Shape;1694;g2b230d98395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014449"/>
            <a:ext cx="6681788" cy="433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2b230d98395_0_6"/>
          <p:cNvPicPr preferRelativeResize="0"/>
          <p:nvPr/>
        </p:nvPicPr>
        <p:blipFill rotWithShape="1">
          <a:blip r:embed="rId5">
            <a:alphaModFix/>
          </a:blip>
          <a:srcRect b="20244" l="19336" r="19973" t="20035"/>
          <a:stretch/>
        </p:blipFill>
        <p:spPr>
          <a:xfrm>
            <a:off x="7863950" y="2753175"/>
            <a:ext cx="2900675" cy="28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1" name="Google Shape;1701;p115"/>
          <p:cNvCxnSpPr/>
          <p:nvPr/>
        </p:nvCxnSpPr>
        <p:spPr>
          <a:xfrm>
            <a:off x="3047488" y="3519487"/>
            <a:ext cx="6088056" cy="0"/>
          </a:xfrm>
          <a:prstGeom prst="straightConnector1">
            <a:avLst/>
          </a:prstGeom>
          <a:noFill/>
          <a:ln cap="flat" cmpd="sng" w="38100">
            <a:solidFill>
              <a:srgbClr val="CBF1B1"/>
            </a:solidFill>
            <a:prstDash val="dashDot"/>
            <a:miter lim="800000"/>
            <a:headEnd len="sm" w="sm" type="none"/>
            <a:tailEnd len="sm" w="sm" type="none"/>
          </a:ln>
        </p:spPr>
      </p:cxnSp>
      <p:sp>
        <p:nvSpPr>
          <p:cNvPr id="1702" name="Google Shape;1702;p115"/>
          <p:cNvSpPr txBox="1"/>
          <p:nvPr>
            <p:ph type="title"/>
          </p:nvPr>
        </p:nvSpPr>
        <p:spPr>
          <a:xfrm>
            <a:off x="324963" y="2343787"/>
            <a:ext cx="10515600" cy="1028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Arial"/>
              <a:buNone/>
            </a:pPr>
            <a:r>
              <a:rPr lang="ko-KR" sz="6000">
                <a:solidFill>
                  <a:srgbClr val="595959"/>
                </a:solidFill>
              </a:rPr>
              <a:t>감사합니다</a:t>
            </a:r>
            <a:endParaRPr/>
          </a:p>
        </p:txBody>
      </p:sp>
      <p:grpSp>
        <p:nvGrpSpPr>
          <p:cNvPr id="1703" name="Google Shape;1703;p115"/>
          <p:cNvGrpSpPr/>
          <p:nvPr/>
        </p:nvGrpSpPr>
        <p:grpSpPr>
          <a:xfrm>
            <a:off x="-33935" y="6466043"/>
            <a:ext cx="12263675" cy="595550"/>
            <a:chOff x="56005" y="6466043"/>
            <a:chExt cx="12263675" cy="595550"/>
          </a:xfrm>
        </p:grpSpPr>
        <p:pic>
          <p:nvPicPr>
            <p:cNvPr id="1704" name="Google Shape;1704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6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5" name="Google Shape;1705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1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6" name="Google Shape;1706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67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7" name="Google Shape;1707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22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8" name="Google Shape;1708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78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9" name="Google Shape;1709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34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0" name="Google Shape;1710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897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1" name="Google Shape;1711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453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2" name="Google Shape;1712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01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3" name="Google Shape;1713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56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4" name="Google Shape;1714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612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5" name="Google Shape;1715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67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6" name="Google Shape;1716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23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7" name="Google Shape;1717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279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8" name="Google Shape;1718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347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9" name="Google Shape;1719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903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0" name="Google Shape;1720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9460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1" name="Google Shape;1721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5016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2" name="Google Shape;1722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05725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3" name="Google Shape;1723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61288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4" name="Google Shape;1724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68505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5" name="Google Shape;1725;p1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724130" y="6466043"/>
              <a:ext cx="595550" cy="595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6" name="Google Shape;172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6727" y="2099106"/>
            <a:ext cx="1518360" cy="151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86" name="Google Shape;286;p1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7" name="Google Shape;287;p1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8" name="Google Shape;288;p1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DALL.E</a:t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1"/>
          <p:cNvPicPr preferRelativeResize="0"/>
          <p:nvPr/>
        </p:nvPicPr>
        <p:blipFill rotWithShape="1">
          <a:blip r:embed="rId3">
            <a:alphaModFix/>
          </a:blip>
          <a:srcRect b="19396" l="20063" r="19408" t="19331"/>
          <a:stretch/>
        </p:blipFill>
        <p:spPr>
          <a:xfrm>
            <a:off x="8021053" y="2855495"/>
            <a:ext cx="2614864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601" y="2409807"/>
            <a:ext cx="6750217" cy="326285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1"/>
          <p:cNvSpPr txBox="1"/>
          <p:nvPr/>
        </p:nvSpPr>
        <p:spPr>
          <a:xfrm>
            <a:off x="6789821" y="6065550"/>
            <a:ext cx="5402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https://openai.com/dall-e-2/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99" name="Google Shape;299;p1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0" name="Google Shape;300;p1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01" name="Google Shape;301;p1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Stable Diffusion</a:t>
            </a:r>
            <a:endParaRPr/>
          </a:p>
        </p:txBody>
      </p:sp>
      <p:sp>
        <p:nvSpPr>
          <p:cNvPr id="302" name="Google Shape;302;p1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2681" y="2682347"/>
            <a:ext cx="3133865" cy="313386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1766434" y="6153577"/>
            <a:ext cx="11016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https://huggingface.co/spaces/stabilityai/stable-diffusion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305" name="Google Shape;30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724" y="1890063"/>
            <a:ext cx="6339274" cy="4330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12" name="Google Shape;312;p1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3" name="Google Shape;313;p1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14" name="Google Shape;314;p1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딥드림생성기</a:t>
            </a:r>
            <a:endParaRPr/>
          </a:p>
        </p:txBody>
      </p:sp>
      <p:sp>
        <p:nvSpPr>
          <p:cNvPr id="315" name="Google Shape;315;p1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3"/>
          <p:cNvPicPr preferRelativeResize="0"/>
          <p:nvPr/>
        </p:nvPicPr>
        <p:blipFill rotWithShape="1">
          <a:blip r:embed="rId3">
            <a:alphaModFix/>
          </a:blip>
          <a:srcRect b="20139" l="20063" r="19408" t="19703"/>
          <a:stretch/>
        </p:blipFill>
        <p:spPr>
          <a:xfrm>
            <a:off x="8021053" y="2871537"/>
            <a:ext cx="2614864" cy="259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4">
            <a:alphaModFix/>
          </a:blip>
          <a:srcRect b="31825" l="0" r="0" t="0"/>
          <a:stretch/>
        </p:blipFill>
        <p:spPr>
          <a:xfrm>
            <a:off x="419727" y="2191285"/>
            <a:ext cx="6602125" cy="431552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5005803" y="6062200"/>
            <a:ext cx="718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https://deepdreamgenerator.com/</a:t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25" name="Google Shape;325;p1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6" name="Google Shape;326;p1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27" name="Google Shape;327;p1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Dream.ai</a:t>
            </a: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4"/>
          <p:cNvSpPr txBox="1"/>
          <p:nvPr/>
        </p:nvSpPr>
        <p:spPr>
          <a:xfrm>
            <a:off x="7274905" y="606220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https://dream.ai/create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330" name="Google Shape;3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1901168"/>
            <a:ext cx="6598990" cy="391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4"/>
          <p:cNvPicPr preferRelativeResize="0"/>
          <p:nvPr/>
        </p:nvPicPr>
        <p:blipFill rotWithShape="1">
          <a:blip r:embed="rId5">
            <a:alphaModFix/>
          </a:blip>
          <a:srcRect b="19549" l="18840" r="18083" t="18222"/>
          <a:stretch/>
        </p:blipFill>
        <p:spPr>
          <a:xfrm>
            <a:off x="7951889" y="2836212"/>
            <a:ext cx="2724913" cy="268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1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38" name="Google Shape;338;p1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9" name="Google Shape;339;p1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0" name="Google Shape;340;p1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Planner 5d</a:t>
            </a:r>
            <a:endParaRPr/>
          </a:p>
        </p:txBody>
      </p:sp>
      <p:sp>
        <p:nvSpPr>
          <p:cNvPr id="341" name="Google Shape;341;p1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15"/>
          <p:cNvPicPr preferRelativeResize="0"/>
          <p:nvPr/>
        </p:nvPicPr>
        <p:blipFill rotWithShape="1">
          <a:blip r:embed="rId3">
            <a:alphaModFix/>
          </a:blip>
          <a:srcRect b="19024" l="20063" r="19779" t="20074"/>
          <a:stretch/>
        </p:blipFill>
        <p:spPr>
          <a:xfrm>
            <a:off x="8021052" y="2887579"/>
            <a:ext cx="2598821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977468"/>
            <a:ext cx="5446294" cy="408472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5"/>
          <p:cNvSpPr txBox="1"/>
          <p:nvPr/>
        </p:nvSpPr>
        <p:spPr>
          <a:xfrm>
            <a:off x="7139742" y="6062204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https://planner5d.com/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1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51" name="Google Shape;351;p1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2" name="Google Shape;352;p1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53" name="Google Shape;353;p1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HomeByMe</a:t>
            </a:r>
            <a:endParaRPr/>
          </a:p>
        </p:txBody>
      </p:sp>
      <p:sp>
        <p:nvSpPr>
          <p:cNvPr id="354" name="Google Shape;354;p1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16"/>
          <p:cNvPicPr preferRelativeResize="0"/>
          <p:nvPr/>
        </p:nvPicPr>
        <p:blipFill rotWithShape="1">
          <a:blip r:embed="rId3">
            <a:alphaModFix/>
          </a:blip>
          <a:srcRect b="19024" l="19690" r="19408" t="18589"/>
          <a:stretch/>
        </p:blipFill>
        <p:spPr>
          <a:xfrm>
            <a:off x="8005010" y="2823411"/>
            <a:ext cx="2630905" cy="26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 rotWithShape="1">
          <a:blip r:embed="rId4">
            <a:alphaModFix/>
          </a:blip>
          <a:srcRect b="0" l="0" r="7963" t="7854"/>
          <a:stretch/>
        </p:blipFill>
        <p:spPr>
          <a:xfrm>
            <a:off x="419727" y="2298571"/>
            <a:ext cx="6609421" cy="37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 txBox="1"/>
          <p:nvPr/>
        </p:nvSpPr>
        <p:spPr>
          <a:xfrm>
            <a:off x="7593028" y="6065550"/>
            <a:ext cx="4006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https://home.by.me/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1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64" name="Google Shape;364;p1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5" name="Google Shape;365;p1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66" name="Google Shape;366;p1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Flip a clip</a:t>
            </a:r>
            <a:endParaRPr/>
          </a:p>
        </p:txBody>
      </p:sp>
      <p:sp>
        <p:nvSpPr>
          <p:cNvPr id="367" name="Google Shape;367;p1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17"/>
          <p:cNvPicPr preferRelativeResize="0"/>
          <p:nvPr/>
        </p:nvPicPr>
        <p:blipFill rotWithShape="1">
          <a:blip r:embed="rId3">
            <a:alphaModFix/>
          </a:blip>
          <a:srcRect b="19371" l="19699" r="19508" t="19383"/>
          <a:stretch/>
        </p:blipFill>
        <p:spPr>
          <a:xfrm>
            <a:off x="8063680" y="2920380"/>
            <a:ext cx="250133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298571"/>
            <a:ext cx="6229825" cy="348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FC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ko-KR" sz="11500" u="none" cap="none" strike="noStrike">
                <a:solidFill>
                  <a:srgbClr val="FF9B9B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01</a:t>
            </a:r>
            <a:endParaRPr i="0" sz="11500" u="none" cap="none" strike="noStrike">
              <a:solidFill>
                <a:srgbClr val="FF9B9B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i="0" lang="ko-KR" sz="9600" u="none" cap="none" strike="noStrike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미술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18"/>
          <p:cNvGrpSpPr/>
          <p:nvPr/>
        </p:nvGrpSpPr>
        <p:grpSpPr>
          <a:xfrm>
            <a:off x="419712" y="641402"/>
            <a:ext cx="6855020" cy="1101778"/>
            <a:chOff x="419727" y="641402"/>
            <a:chExt cx="5681270" cy="1101778"/>
          </a:xfrm>
        </p:grpSpPr>
        <p:sp>
          <p:nvSpPr>
            <p:cNvPr id="376" name="Google Shape;376;p1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7" name="Google Shape;377;p1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78" name="Google Shape;378;p1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animated drawings</a:t>
            </a:r>
            <a:endParaRPr/>
          </a:p>
        </p:txBody>
      </p:sp>
      <p:sp>
        <p:nvSpPr>
          <p:cNvPr id="379" name="Google Shape;379;p1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18"/>
          <p:cNvPicPr preferRelativeResize="0"/>
          <p:nvPr/>
        </p:nvPicPr>
        <p:blipFill rotWithShape="1">
          <a:blip r:embed="rId3">
            <a:alphaModFix/>
          </a:blip>
          <a:srcRect b="19767" l="18768" r="18846" t="18960"/>
          <a:stretch/>
        </p:blipFill>
        <p:spPr>
          <a:xfrm>
            <a:off x="7966808" y="2856906"/>
            <a:ext cx="2695075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8"/>
          <p:cNvPicPr preferRelativeResize="0"/>
          <p:nvPr/>
        </p:nvPicPr>
        <p:blipFill rotWithShape="1">
          <a:blip r:embed="rId4">
            <a:alphaModFix/>
          </a:blip>
          <a:srcRect b="38277" l="62811" r="18443" t="17011"/>
          <a:stretch/>
        </p:blipFill>
        <p:spPr>
          <a:xfrm>
            <a:off x="493666" y="2688141"/>
            <a:ext cx="1724729" cy="273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8"/>
          <p:cNvPicPr preferRelativeResize="0"/>
          <p:nvPr/>
        </p:nvPicPr>
        <p:blipFill rotWithShape="1">
          <a:blip r:embed="rId5">
            <a:alphaModFix/>
          </a:blip>
          <a:srcRect b="12867" l="0" r="0" t="18562"/>
          <a:stretch/>
        </p:blipFill>
        <p:spPr>
          <a:xfrm>
            <a:off x="2523010" y="2530412"/>
            <a:ext cx="4447267" cy="304954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8"/>
          <p:cNvSpPr txBox="1"/>
          <p:nvPr/>
        </p:nvSpPr>
        <p:spPr>
          <a:xfrm>
            <a:off x="6096000" y="6138294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6"/>
              </a:rPr>
              <a:t>https://sketch.metademolab.com/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390" name="Google Shape;390;p1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1" name="Google Shape;391;p1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92" name="Google Shape;392;p1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Image-to-Image</a:t>
            </a:r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7868247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19"/>
          <p:cNvPicPr preferRelativeResize="0"/>
          <p:nvPr/>
        </p:nvPicPr>
        <p:blipFill rotWithShape="1">
          <a:blip r:embed="rId3">
            <a:alphaModFix/>
          </a:blip>
          <a:srcRect b="19768" l="19320" r="19036" t="19331"/>
          <a:stretch/>
        </p:blipFill>
        <p:spPr>
          <a:xfrm>
            <a:off x="8582323" y="2855495"/>
            <a:ext cx="2662990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4">
            <a:alphaModFix/>
          </a:blip>
          <a:srcRect b="10723" l="15658" r="1358" t="0"/>
          <a:stretch/>
        </p:blipFill>
        <p:spPr>
          <a:xfrm>
            <a:off x="419727" y="2120051"/>
            <a:ext cx="7328610" cy="39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 txBox="1"/>
          <p:nvPr/>
        </p:nvSpPr>
        <p:spPr>
          <a:xfrm>
            <a:off x="6599017" y="6146672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https://affinelayer.com/pixsrv/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2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03" name="Google Shape;403;p2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4" name="Google Shape;404;p2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05" name="Google Shape;405;p2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Sketch RNN</a:t>
            </a: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20"/>
          <p:cNvPicPr preferRelativeResize="0"/>
          <p:nvPr/>
        </p:nvPicPr>
        <p:blipFill rotWithShape="1">
          <a:blip r:embed="rId3">
            <a:alphaModFix/>
          </a:blip>
          <a:srcRect b="7693" l="0" r="1789" t="0"/>
          <a:stretch/>
        </p:blipFill>
        <p:spPr>
          <a:xfrm>
            <a:off x="419727" y="2654753"/>
            <a:ext cx="6498765" cy="257749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0"/>
          <p:cNvSpPr txBox="1"/>
          <p:nvPr/>
        </p:nvSpPr>
        <p:spPr>
          <a:xfrm>
            <a:off x="252459" y="6143821"/>
            <a:ext cx="1193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1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https://magenta.tensorflow.org/assets/sketch_rnn_demo/index.html</a:t>
            </a:r>
            <a:endParaRPr sz="31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409" name="Google Shape;409;p20"/>
          <p:cNvPicPr preferRelativeResize="0"/>
          <p:nvPr/>
        </p:nvPicPr>
        <p:blipFill rotWithShape="1">
          <a:blip r:embed="rId5">
            <a:alphaModFix/>
          </a:blip>
          <a:srcRect b="20155" l="19387" r="20077" t="20179"/>
          <a:stretch/>
        </p:blipFill>
        <p:spPr>
          <a:xfrm>
            <a:off x="8046720" y="2910785"/>
            <a:ext cx="2615184" cy="257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16" name="Google Shape;416;p2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7" name="Google Shape;417;p2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18" name="Google Shape;418;p2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배경 삭제</a:t>
            </a: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 b="19768" l="18949" r="19778" t="19703"/>
          <a:stretch/>
        </p:blipFill>
        <p:spPr>
          <a:xfrm>
            <a:off x="7990872" y="2872948"/>
            <a:ext cx="2646948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860" y="2202303"/>
            <a:ext cx="6576102" cy="385988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1"/>
          <p:cNvSpPr txBox="1"/>
          <p:nvPr/>
        </p:nvSpPr>
        <p:spPr>
          <a:xfrm>
            <a:off x="7181962" y="6146479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https://www.remove.bg/ko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29" name="Google Shape;429;p2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0" name="Google Shape;430;p2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1" name="Google Shape;431;p2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Bitmoji</a:t>
            </a: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23"/>
          <p:cNvPicPr preferRelativeResize="0"/>
          <p:nvPr/>
        </p:nvPicPr>
        <p:blipFill rotWithShape="1">
          <a:blip r:embed="rId3">
            <a:alphaModFix/>
          </a:blip>
          <a:srcRect b="31116" l="0" r="0" t="7550"/>
          <a:stretch/>
        </p:blipFill>
        <p:spPr>
          <a:xfrm>
            <a:off x="1633220" y="2077259"/>
            <a:ext cx="4219575" cy="420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3"/>
          <p:cNvPicPr preferRelativeResize="0"/>
          <p:nvPr/>
        </p:nvPicPr>
        <p:blipFill rotWithShape="1">
          <a:blip r:embed="rId4">
            <a:alphaModFix/>
          </a:blip>
          <a:srcRect b="18604" l="19536" r="19351" t="20042"/>
          <a:stretch/>
        </p:blipFill>
        <p:spPr>
          <a:xfrm>
            <a:off x="7994308" y="2855159"/>
            <a:ext cx="2640076" cy="265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2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41" name="Google Shape;441;p2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2" name="Google Shape;442;p2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43" name="Google Shape;443;p2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Canva</a:t>
            </a: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3">
            <a:alphaModFix/>
          </a:blip>
          <a:srcRect b="23742" l="0" r="0" t="0"/>
          <a:stretch/>
        </p:blipFill>
        <p:spPr>
          <a:xfrm>
            <a:off x="605860" y="2101522"/>
            <a:ext cx="6017649" cy="425641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4"/>
          <p:cNvSpPr txBox="1"/>
          <p:nvPr/>
        </p:nvSpPr>
        <p:spPr>
          <a:xfrm>
            <a:off x="7077456" y="6062189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https://www.canva.com/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447" name="Google Shape;447;p24"/>
          <p:cNvPicPr preferRelativeResize="0"/>
          <p:nvPr/>
        </p:nvPicPr>
        <p:blipFill rotWithShape="1">
          <a:blip r:embed="rId5">
            <a:alphaModFix/>
          </a:blip>
          <a:srcRect b="20614" l="20233" r="19229" t="18848"/>
          <a:stretch/>
        </p:blipFill>
        <p:spPr>
          <a:xfrm>
            <a:off x="8028432" y="2834640"/>
            <a:ext cx="2615184" cy="261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2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54" name="Google Shape;454;p2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5" name="Google Shape;455;p2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56" name="Google Shape;456;p2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artsteps</a:t>
            </a:r>
            <a:endParaRPr/>
          </a:p>
        </p:txBody>
      </p:sp>
      <p:sp>
        <p:nvSpPr>
          <p:cNvPr id="457" name="Google Shape;457;p2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80" y="2198308"/>
            <a:ext cx="672465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5"/>
          <p:cNvSpPr txBox="1"/>
          <p:nvPr/>
        </p:nvSpPr>
        <p:spPr>
          <a:xfrm>
            <a:off x="6766560" y="6112666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https://www.artsteps.com/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460" name="Google Shape;460;p25"/>
          <p:cNvPicPr preferRelativeResize="0"/>
          <p:nvPr/>
        </p:nvPicPr>
        <p:blipFill rotWithShape="1">
          <a:blip r:embed="rId5">
            <a:alphaModFix/>
          </a:blip>
          <a:srcRect b="20066" l="19387" r="19230" t="19821"/>
          <a:stretch/>
        </p:blipFill>
        <p:spPr>
          <a:xfrm>
            <a:off x="8028432" y="2889504"/>
            <a:ext cx="2651760" cy="2596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2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67" name="Google Shape;467;p2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8" name="Google Shape;468;p2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69" name="Google Shape;469;p2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구글 아트앤컬쳐</a:t>
            </a:r>
            <a:endParaRPr/>
          </a:p>
        </p:txBody>
      </p:sp>
      <p:sp>
        <p:nvSpPr>
          <p:cNvPr id="470" name="Google Shape;470;p2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26"/>
          <p:cNvPicPr preferRelativeResize="0"/>
          <p:nvPr/>
        </p:nvPicPr>
        <p:blipFill rotWithShape="1">
          <a:blip r:embed="rId3">
            <a:alphaModFix/>
          </a:blip>
          <a:srcRect b="19396" l="19320" r="18665" t="18589"/>
          <a:stretch/>
        </p:blipFill>
        <p:spPr>
          <a:xfrm>
            <a:off x="7988968" y="2823411"/>
            <a:ext cx="2679032" cy="267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946" y="1840738"/>
            <a:ext cx="69342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6"/>
          <p:cNvSpPr txBox="1"/>
          <p:nvPr/>
        </p:nvSpPr>
        <p:spPr>
          <a:xfrm>
            <a:off x="6007100" y="615243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https://artsandculture.google.com/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2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80" name="Google Shape;480;p2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1" name="Google Shape;481;p2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82" name="Google Shape;482;p2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다시, 다다익선</a:t>
            </a:r>
            <a:endParaRPr/>
          </a:p>
        </p:txBody>
      </p:sp>
      <p:sp>
        <p:nvSpPr>
          <p:cNvPr id="483" name="Google Shape;483;p2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 b="19537" l="19755" r="19957" t="18927"/>
          <a:stretch/>
        </p:blipFill>
        <p:spPr>
          <a:xfrm>
            <a:off x="8079887" y="2920380"/>
            <a:ext cx="2468918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242" y="1966965"/>
            <a:ext cx="5715000" cy="42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7"/>
          <p:cNvSpPr txBox="1"/>
          <p:nvPr/>
        </p:nvSpPr>
        <p:spPr>
          <a:xfrm>
            <a:off x="6096000" y="6216598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https://www.themorethebetter.kr/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2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493" name="Google Shape;493;p2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4" name="Google Shape;494;p2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95" name="Google Shape;495;p2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국립현대미술관</a:t>
            </a:r>
            <a:endParaRPr/>
          </a:p>
        </p:txBody>
      </p:sp>
      <p:sp>
        <p:nvSpPr>
          <p:cNvPr id="496" name="Google Shape;496;p2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28"/>
          <p:cNvPicPr preferRelativeResize="0"/>
          <p:nvPr/>
        </p:nvPicPr>
        <p:blipFill rotWithShape="1">
          <a:blip r:embed="rId3">
            <a:alphaModFix/>
          </a:blip>
          <a:srcRect b="19580" l="20107" r="20361" t="19061"/>
          <a:stretch/>
        </p:blipFill>
        <p:spPr>
          <a:xfrm>
            <a:off x="8006913" y="2832843"/>
            <a:ext cx="2614865" cy="26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 txBox="1"/>
          <p:nvPr/>
        </p:nvSpPr>
        <p:spPr>
          <a:xfrm>
            <a:off x="3451549" y="6123725"/>
            <a:ext cx="891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https://www.mmca.go.kr/digitals/digitalMain.do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499" name="Google Shape;499;p28"/>
          <p:cNvPicPr preferRelativeResize="0"/>
          <p:nvPr/>
        </p:nvPicPr>
        <p:blipFill rotWithShape="1">
          <a:blip r:embed="rId5">
            <a:alphaModFix/>
          </a:blip>
          <a:srcRect b="10048" l="15178" r="17183" t="18913"/>
          <a:stretch/>
        </p:blipFill>
        <p:spPr>
          <a:xfrm>
            <a:off x="922623" y="2147427"/>
            <a:ext cx="5406189" cy="3572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3"/>
          <p:cNvGrpSpPr/>
          <p:nvPr/>
        </p:nvGrpSpPr>
        <p:grpSpPr>
          <a:xfrm>
            <a:off x="419727" y="641402"/>
            <a:ext cx="6978600" cy="1101778"/>
            <a:chOff x="419727" y="641402"/>
            <a:chExt cx="5681270" cy="1101778"/>
          </a:xfrm>
        </p:grpSpPr>
        <p:sp>
          <p:nvSpPr>
            <p:cNvPr id="161" name="Google Shape;161;p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2" name="Google Shape;162;p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3" name="Google Shape;163;p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오토드로우 (Auto Draw)</a:t>
            </a: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 b="19778" l="18998" r="18375" t="20424"/>
          <a:stretch/>
        </p:blipFill>
        <p:spPr>
          <a:xfrm>
            <a:off x="7894619" y="2824822"/>
            <a:ext cx="2839453" cy="271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 txBox="1"/>
          <p:nvPr/>
        </p:nvSpPr>
        <p:spPr>
          <a:xfrm>
            <a:off x="6232876" y="6101675"/>
            <a:ext cx="6261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ko-KR" sz="3600" u="sng" cap="none" strike="noStrike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https://www.autodraw.com/</a:t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67" name="Google Shape;16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853" y="2529073"/>
            <a:ext cx="6172311" cy="3533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2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506" name="Google Shape;506;p2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7" name="Google Shape;507;p2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08" name="Google Shape;508;p2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미디어아트</a:t>
            </a:r>
            <a:endParaRPr/>
          </a:p>
        </p:txBody>
      </p:sp>
      <p:sp>
        <p:nvSpPr>
          <p:cNvPr id="509" name="Google Shape;509;p2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29"/>
          <p:cNvPicPr preferRelativeResize="0"/>
          <p:nvPr/>
        </p:nvPicPr>
        <p:blipFill rotWithShape="1">
          <a:blip r:embed="rId3">
            <a:alphaModFix/>
          </a:blip>
          <a:srcRect b="19768" l="18948" r="19408" t="19703"/>
          <a:stretch/>
        </p:blipFill>
        <p:spPr>
          <a:xfrm>
            <a:off x="7972926" y="2871537"/>
            <a:ext cx="2662990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/>
          <p:cNvPicPr preferRelativeResize="0"/>
          <p:nvPr/>
        </p:nvPicPr>
        <p:blipFill rotWithShape="1">
          <a:blip r:embed="rId4">
            <a:alphaModFix/>
          </a:blip>
          <a:srcRect b="0" l="0" r="23150" t="0"/>
          <a:stretch/>
        </p:blipFill>
        <p:spPr>
          <a:xfrm>
            <a:off x="419727" y="1890063"/>
            <a:ext cx="6549893" cy="442030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29"/>
          <p:cNvSpPr txBox="1"/>
          <p:nvPr/>
        </p:nvSpPr>
        <p:spPr>
          <a:xfrm>
            <a:off x="3694673" y="6164865"/>
            <a:ext cx="8912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https://superlative-cupcake-842682.netlify.app/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30"/>
          <p:cNvGrpSpPr/>
          <p:nvPr/>
        </p:nvGrpSpPr>
        <p:grpSpPr>
          <a:xfrm>
            <a:off x="419726" y="641402"/>
            <a:ext cx="8157345" cy="1101778"/>
            <a:chOff x="419727" y="641402"/>
            <a:chExt cx="5681270" cy="1101778"/>
          </a:xfrm>
        </p:grpSpPr>
        <p:sp>
          <p:nvSpPr>
            <p:cNvPr id="519" name="Google Shape;519;p3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0" name="Google Shape;520;p3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1" name="Google Shape;521;p3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SUPER COLORING - 색칠하기</a:t>
            </a:r>
            <a:endParaRPr/>
          </a:p>
        </p:txBody>
      </p:sp>
      <p:sp>
        <p:nvSpPr>
          <p:cNvPr id="522" name="Google Shape;522;p30"/>
          <p:cNvSpPr txBox="1"/>
          <p:nvPr/>
        </p:nvSpPr>
        <p:spPr>
          <a:xfrm>
            <a:off x="2248922" y="6147043"/>
            <a:ext cx="1051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https://www.supercoloring.com/sections/coloring-pages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461" y="2061196"/>
            <a:ext cx="6753414" cy="415540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0"/>
          <p:cNvSpPr/>
          <p:nvPr/>
        </p:nvSpPr>
        <p:spPr>
          <a:xfrm>
            <a:off x="7274892" y="2298559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30"/>
          <p:cNvPicPr preferRelativeResize="0"/>
          <p:nvPr/>
        </p:nvPicPr>
        <p:blipFill rotWithShape="1">
          <a:blip r:embed="rId5">
            <a:alphaModFix/>
          </a:blip>
          <a:srcRect b="18605" l="19467" r="18890" t="19931"/>
          <a:stretch/>
        </p:blipFill>
        <p:spPr>
          <a:xfrm>
            <a:off x="7982851" y="2852754"/>
            <a:ext cx="2662989" cy="265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31"/>
          <p:cNvGrpSpPr/>
          <p:nvPr/>
        </p:nvGrpSpPr>
        <p:grpSpPr>
          <a:xfrm>
            <a:off x="419726" y="641402"/>
            <a:ext cx="7791585" cy="1101778"/>
            <a:chOff x="419727" y="641402"/>
            <a:chExt cx="5681270" cy="1101778"/>
          </a:xfrm>
        </p:grpSpPr>
        <p:sp>
          <p:nvSpPr>
            <p:cNvPr id="532" name="Google Shape;532;p3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3" name="Google Shape;533;p3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34" name="Google Shape;534;p3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SUPER COLORING - 점잇기</a:t>
            </a:r>
            <a:endParaRPr/>
          </a:p>
        </p:txBody>
      </p:sp>
      <p:pic>
        <p:nvPicPr>
          <p:cNvPr id="535" name="Google Shape;535;p31"/>
          <p:cNvPicPr preferRelativeResize="0"/>
          <p:nvPr/>
        </p:nvPicPr>
        <p:blipFill rotWithShape="1">
          <a:blip r:embed="rId3">
            <a:alphaModFix/>
          </a:blip>
          <a:srcRect b="4285" l="0" r="0" t="8262"/>
          <a:stretch/>
        </p:blipFill>
        <p:spPr>
          <a:xfrm>
            <a:off x="605860" y="1966965"/>
            <a:ext cx="5401240" cy="420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1"/>
          <p:cNvPicPr preferRelativeResize="0"/>
          <p:nvPr/>
        </p:nvPicPr>
        <p:blipFill rotWithShape="1">
          <a:blip r:embed="rId4">
            <a:alphaModFix/>
          </a:blip>
          <a:srcRect b="19478" l="18439" r="19609" t="19556"/>
          <a:stretch/>
        </p:blipFill>
        <p:spPr>
          <a:xfrm>
            <a:off x="8074892" y="2960653"/>
            <a:ext cx="2478907" cy="243945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1"/>
          <p:cNvSpPr txBox="1"/>
          <p:nvPr/>
        </p:nvSpPr>
        <p:spPr>
          <a:xfrm>
            <a:off x="2755232" y="6201731"/>
            <a:ext cx="9455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https://www.supercoloring.com/dot-to-dots/animals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538" name="Google Shape;538;p3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2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DFD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EE599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02</a:t>
            </a:r>
            <a:endParaRPr sz="11500">
              <a:solidFill>
                <a:srgbClr val="FEE599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545" name="Google Shape;545;p32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수학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3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552" name="Google Shape;552;p3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3" name="Google Shape;553;p3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54" name="Google Shape;554;p3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지오보드</a:t>
            </a:r>
            <a:endParaRPr/>
          </a:p>
        </p:txBody>
      </p:sp>
      <p:sp>
        <p:nvSpPr>
          <p:cNvPr id="555" name="Google Shape;555;p3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3"/>
          <p:cNvPicPr preferRelativeResize="0"/>
          <p:nvPr/>
        </p:nvPicPr>
        <p:blipFill rotWithShape="1">
          <a:blip r:embed="rId3">
            <a:alphaModFix/>
          </a:blip>
          <a:srcRect b="15257" l="15416" r="15780" t="15307"/>
          <a:stretch/>
        </p:blipFill>
        <p:spPr>
          <a:xfrm>
            <a:off x="7886599" y="2739188"/>
            <a:ext cx="2893696" cy="292024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3"/>
          <p:cNvSpPr txBox="1"/>
          <p:nvPr/>
        </p:nvSpPr>
        <p:spPr>
          <a:xfrm>
            <a:off x="3840743" y="6198898"/>
            <a:ext cx="8614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https://apps.mathlearningcenter.org/geoboard/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descr="geoboard example 1" id="558" name="Google Shape;55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860" y="1861759"/>
            <a:ext cx="5681269" cy="426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565" name="Google Shape;565;p3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6" name="Google Shape;566;p3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67" name="Google Shape;567;p3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분수 만들기</a:t>
            </a:r>
            <a:endParaRPr/>
          </a:p>
        </p:txBody>
      </p:sp>
      <p:sp>
        <p:nvSpPr>
          <p:cNvPr id="568" name="Google Shape;568;p3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4"/>
          <p:cNvSpPr txBox="1"/>
          <p:nvPr/>
        </p:nvSpPr>
        <p:spPr>
          <a:xfrm>
            <a:off x="3581025" y="6150700"/>
            <a:ext cx="8610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https://apps.mathlearningcenter.org/fractions/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570" name="Google Shape;570;p34"/>
          <p:cNvPicPr preferRelativeResize="0"/>
          <p:nvPr/>
        </p:nvPicPr>
        <p:blipFill rotWithShape="1">
          <a:blip r:embed="rId4">
            <a:alphaModFix/>
          </a:blip>
          <a:srcRect b="19024" l="19320" r="19407" t="20074"/>
          <a:stretch/>
        </p:blipFill>
        <p:spPr>
          <a:xfrm>
            <a:off x="7988968" y="2887579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ample 3" id="571" name="Google Shape;57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2018079"/>
            <a:ext cx="5392146" cy="404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578" name="Google Shape;578;p3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9" name="Google Shape;579;p3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80" name="Google Shape;580;p3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수모형</a:t>
            </a:r>
            <a:endParaRPr/>
          </a:p>
        </p:txBody>
      </p:sp>
      <p:sp>
        <p:nvSpPr>
          <p:cNvPr id="581" name="Google Shape;581;p3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5"/>
          <p:cNvSpPr txBox="1"/>
          <p:nvPr/>
        </p:nvSpPr>
        <p:spPr>
          <a:xfrm>
            <a:off x="2831431" y="6141750"/>
            <a:ext cx="10102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https://apps.mathlearningcenter.org/number-pieces/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descr="Number Pieces example 1" id="583" name="Google Shape;58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890063"/>
            <a:ext cx="5482896" cy="411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5"/>
          <p:cNvPicPr preferRelativeResize="0"/>
          <p:nvPr/>
        </p:nvPicPr>
        <p:blipFill rotWithShape="1">
          <a:blip r:embed="rId5">
            <a:alphaModFix/>
          </a:blip>
          <a:srcRect b="19396" l="18949" r="20894" t="19703"/>
          <a:stretch/>
        </p:blipFill>
        <p:spPr>
          <a:xfrm>
            <a:off x="7972926" y="2871537"/>
            <a:ext cx="2598821" cy="263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3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591" name="Google Shape;591;p3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2" name="Google Shape;592;p3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93" name="Google Shape;593;p3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패턴블럭</a:t>
            </a:r>
            <a:endParaRPr/>
          </a:p>
        </p:txBody>
      </p:sp>
      <p:sp>
        <p:nvSpPr>
          <p:cNvPr id="594" name="Google Shape;594;p3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36"/>
          <p:cNvPicPr preferRelativeResize="0"/>
          <p:nvPr/>
        </p:nvPicPr>
        <p:blipFill rotWithShape="1">
          <a:blip r:embed="rId3">
            <a:alphaModFix/>
          </a:blip>
          <a:srcRect b="15400" l="14254" r="13420" t="14386"/>
          <a:stretch/>
        </p:blipFill>
        <p:spPr>
          <a:xfrm>
            <a:off x="7796463" y="2704793"/>
            <a:ext cx="3080084" cy="299015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6"/>
          <p:cNvSpPr txBox="1"/>
          <p:nvPr/>
        </p:nvSpPr>
        <p:spPr>
          <a:xfrm>
            <a:off x="2767263" y="6208663"/>
            <a:ext cx="1051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https://apps.mathlearningcenter.org/pattern-shapes/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597" name="Google Shape;59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4231" y="1890063"/>
            <a:ext cx="6619875" cy="4338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04" name="Google Shape;604;p3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5" name="Google Shape;605;p3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06" name="Google Shape;606;p3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수세기</a:t>
            </a:r>
            <a:endParaRPr/>
          </a:p>
        </p:txBody>
      </p:sp>
      <p:sp>
        <p:nvSpPr>
          <p:cNvPr id="607" name="Google Shape;607;p37"/>
          <p:cNvSpPr/>
          <p:nvPr/>
        </p:nvSpPr>
        <p:spPr>
          <a:xfrm>
            <a:off x="7512636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7"/>
          <p:cNvSpPr txBox="1"/>
          <p:nvPr/>
        </p:nvSpPr>
        <p:spPr>
          <a:xfrm>
            <a:off x="2691063" y="6208663"/>
            <a:ext cx="1051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https://apps.mathlearningcenter.org/number-frames/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609" name="Google Shape;60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247" y="2298571"/>
            <a:ext cx="6761847" cy="365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7"/>
          <p:cNvPicPr preferRelativeResize="0"/>
          <p:nvPr/>
        </p:nvPicPr>
        <p:blipFill rotWithShape="1">
          <a:blip r:embed="rId5">
            <a:alphaModFix/>
          </a:blip>
          <a:srcRect b="18900" l="19387" r="19230" t="19294"/>
          <a:stretch/>
        </p:blipFill>
        <p:spPr>
          <a:xfrm>
            <a:off x="8229600" y="2871215"/>
            <a:ext cx="2651760" cy="267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3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17" name="Google Shape;617;p3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8" name="Google Shape;618;p3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19" name="Google Shape;619;p3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수 가르기</a:t>
            </a:r>
            <a:endParaRPr/>
          </a:p>
        </p:txBody>
      </p:sp>
      <p:sp>
        <p:nvSpPr>
          <p:cNvPr id="620" name="Google Shape;620;p3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8"/>
          <p:cNvSpPr txBox="1"/>
          <p:nvPr/>
        </p:nvSpPr>
        <p:spPr>
          <a:xfrm>
            <a:off x="2843463" y="6132463"/>
            <a:ext cx="1051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https://apps.mathlearningcenter.org/number-rack/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622" name="Google Shape;622;p38"/>
          <p:cNvPicPr preferRelativeResize="0"/>
          <p:nvPr/>
        </p:nvPicPr>
        <p:blipFill rotWithShape="1">
          <a:blip r:embed="rId4">
            <a:alphaModFix/>
          </a:blip>
          <a:srcRect b="19118" l="18962" r="20077" t="19922"/>
          <a:stretch/>
        </p:blipFill>
        <p:spPr>
          <a:xfrm>
            <a:off x="7991856" y="2871216"/>
            <a:ext cx="2633472" cy="263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937" y="2039548"/>
            <a:ext cx="5731842" cy="398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74" name="Google Shape;174;p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5" name="Google Shape;175;p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6" name="Google Shape;176;p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페탈리카 페인트</a:t>
            </a:r>
            <a:endParaRPr/>
          </a:p>
        </p:txBody>
      </p:sp>
      <p:sp>
        <p:nvSpPr>
          <p:cNvPr id="177" name="Google Shape;177;p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 b="14992" l="14433" r="15471" t="13983"/>
          <a:stretch/>
        </p:blipFill>
        <p:spPr>
          <a:xfrm>
            <a:off x="7876673" y="2721207"/>
            <a:ext cx="2871538" cy="290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843" y="1967888"/>
            <a:ext cx="6063443" cy="441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 txBox="1"/>
          <p:nvPr/>
        </p:nvSpPr>
        <p:spPr>
          <a:xfrm>
            <a:off x="7167164" y="6060930"/>
            <a:ext cx="4671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https://petalica.com/</a:t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3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30" name="Google Shape;630;p3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1" name="Google Shape;631;p3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32" name="Google Shape;632;p3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스도쿠</a:t>
            </a:r>
            <a:endParaRPr/>
          </a:p>
        </p:txBody>
      </p:sp>
      <p:sp>
        <p:nvSpPr>
          <p:cNvPr id="633" name="Google Shape;633;p3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39"/>
          <p:cNvPicPr preferRelativeResize="0"/>
          <p:nvPr/>
        </p:nvPicPr>
        <p:blipFill rotWithShape="1">
          <a:blip r:embed="rId3">
            <a:alphaModFix/>
          </a:blip>
          <a:srcRect b="19396" l="19690" r="19408" t="19703"/>
          <a:stretch/>
        </p:blipFill>
        <p:spPr>
          <a:xfrm>
            <a:off x="8005010" y="2871537"/>
            <a:ext cx="2630905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128" y="1948312"/>
            <a:ext cx="6282705" cy="4346313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9"/>
          <p:cNvSpPr txBox="1"/>
          <p:nvPr/>
        </p:nvSpPr>
        <p:spPr>
          <a:xfrm>
            <a:off x="7543800" y="6075409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https://sudoku.com/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4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43" name="Google Shape;643;p4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4" name="Google Shape;644;p4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45" name="Google Shape;645;p4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시각 읽기</a:t>
            </a:r>
            <a:endParaRPr/>
          </a:p>
        </p:txBody>
      </p:sp>
      <p:sp>
        <p:nvSpPr>
          <p:cNvPr id="646" name="Google Shape;646;p4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40"/>
          <p:cNvPicPr preferRelativeResize="0"/>
          <p:nvPr/>
        </p:nvPicPr>
        <p:blipFill rotWithShape="1">
          <a:blip r:embed="rId3">
            <a:alphaModFix/>
          </a:blip>
          <a:srcRect b="19025" l="19319" r="19779" t="19702"/>
          <a:stretch/>
        </p:blipFill>
        <p:spPr>
          <a:xfrm>
            <a:off x="7988968" y="2871537"/>
            <a:ext cx="2630906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Pad Clock Face - Tech Tips" id="648" name="Google Shape;64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894" y="2298571"/>
            <a:ext cx="4979106" cy="376361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0"/>
          <p:cNvSpPr txBox="1"/>
          <p:nvPr/>
        </p:nvSpPr>
        <p:spPr>
          <a:xfrm>
            <a:off x="4966150" y="6091450"/>
            <a:ext cx="6997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https://www.visnos.com/demos/clock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4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56" name="Google Shape;656;p4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7" name="Google Shape;657;p4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58" name="Google Shape;658;p4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Voxels</a:t>
            </a:r>
            <a:endParaRPr/>
          </a:p>
        </p:txBody>
      </p:sp>
      <p:sp>
        <p:nvSpPr>
          <p:cNvPr id="659" name="Google Shape;659;p4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41"/>
          <p:cNvPicPr preferRelativeResize="0"/>
          <p:nvPr/>
        </p:nvPicPr>
        <p:blipFill rotWithShape="1">
          <a:blip r:embed="rId3">
            <a:alphaModFix/>
          </a:blip>
          <a:srcRect b="19026" l="19320" r="19036" t="18960"/>
          <a:stretch/>
        </p:blipFill>
        <p:spPr>
          <a:xfrm>
            <a:off x="7988968" y="2839453"/>
            <a:ext cx="2662990" cy="267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1"/>
          <p:cNvPicPr preferRelativeResize="0"/>
          <p:nvPr/>
        </p:nvPicPr>
        <p:blipFill rotWithShape="1">
          <a:blip r:embed="rId4">
            <a:alphaModFix/>
          </a:blip>
          <a:srcRect b="7153" l="19090" r="9644" t="11962"/>
          <a:stretch/>
        </p:blipFill>
        <p:spPr>
          <a:xfrm>
            <a:off x="1203158" y="1966965"/>
            <a:ext cx="4892842" cy="41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1"/>
          <p:cNvSpPr txBox="1"/>
          <p:nvPr/>
        </p:nvSpPr>
        <p:spPr>
          <a:xfrm>
            <a:off x="4764709" y="6129865"/>
            <a:ext cx="7792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https://mrdoob.com/projects/voxels/#A/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4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69" name="Google Shape;669;p4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70" name="Google Shape;670;p4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71" name="Google Shape;671;p4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MATH GAME</a:t>
            </a:r>
            <a:endParaRPr/>
          </a:p>
        </p:txBody>
      </p:sp>
      <p:sp>
        <p:nvSpPr>
          <p:cNvPr id="672" name="Google Shape;672;p4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42"/>
          <p:cNvPicPr preferRelativeResize="0"/>
          <p:nvPr/>
        </p:nvPicPr>
        <p:blipFill rotWithShape="1">
          <a:blip r:embed="rId3">
            <a:alphaModFix/>
          </a:blip>
          <a:srcRect b="20624" l="19237" r="19120" t="20146"/>
          <a:stretch/>
        </p:blipFill>
        <p:spPr>
          <a:xfrm>
            <a:off x="7982851" y="2901021"/>
            <a:ext cx="2662989" cy="2558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2"/>
          <p:cNvPicPr preferRelativeResize="0"/>
          <p:nvPr/>
        </p:nvPicPr>
        <p:blipFill rotWithShape="1">
          <a:blip r:embed="rId4">
            <a:alphaModFix/>
          </a:blip>
          <a:srcRect b="0" l="11849" r="7634" t="50000"/>
          <a:stretch/>
        </p:blipFill>
        <p:spPr>
          <a:xfrm>
            <a:off x="3798952" y="2465879"/>
            <a:ext cx="335372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2"/>
          <p:cNvPicPr preferRelativeResize="0"/>
          <p:nvPr/>
        </p:nvPicPr>
        <p:blipFill rotWithShape="1">
          <a:blip r:embed="rId4">
            <a:alphaModFix/>
          </a:blip>
          <a:srcRect b="67105" l="11854" r="7629" t="0"/>
          <a:stretch/>
        </p:blipFill>
        <p:spPr>
          <a:xfrm>
            <a:off x="127416" y="3052394"/>
            <a:ext cx="3353721" cy="22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2"/>
          <p:cNvSpPr txBox="1"/>
          <p:nvPr/>
        </p:nvSpPr>
        <p:spPr>
          <a:xfrm>
            <a:off x="7274892" y="6079864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https://math.itple.co.kr/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g197dd9e4a90_159_0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683" name="Google Shape;683;g197dd9e4a90_159_0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4" name="Google Shape;684;g197dd9e4a90_159_0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85" name="Google Shape;685;g197dd9e4a90_159_0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비상 수학 디지털 교구</a:t>
            </a:r>
            <a:endParaRPr/>
          </a:p>
        </p:txBody>
      </p:sp>
      <p:sp>
        <p:nvSpPr>
          <p:cNvPr id="686" name="Google Shape;686;g197dd9e4a90_159_0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197dd9e4a90_159_0"/>
          <p:cNvSpPr txBox="1"/>
          <p:nvPr/>
        </p:nvSpPr>
        <p:spPr>
          <a:xfrm>
            <a:off x="3002205" y="6172750"/>
            <a:ext cx="10474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https://v.vivasam.com/themeplace/digital/main.do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688" name="Google Shape;688;g197dd9e4a90_159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50" y="2155537"/>
            <a:ext cx="6970093" cy="375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197dd9e4a90_159_0"/>
          <p:cNvPicPr preferRelativeResize="0"/>
          <p:nvPr/>
        </p:nvPicPr>
        <p:blipFill rotWithShape="1">
          <a:blip r:embed="rId5">
            <a:alphaModFix/>
          </a:blip>
          <a:srcRect b="19445" l="19118" r="18988" t="18665"/>
          <a:stretch/>
        </p:blipFill>
        <p:spPr>
          <a:xfrm>
            <a:off x="8125975" y="2974450"/>
            <a:ext cx="2381725" cy="23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4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696" name="Google Shape;696;p4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7" name="Google Shape;697;p4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98" name="Google Shape;698;p4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똑똑 수학탐험대</a:t>
            </a:r>
            <a:endParaRPr/>
          </a:p>
        </p:txBody>
      </p:sp>
      <p:sp>
        <p:nvSpPr>
          <p:cNvPr id="699" name="Google Shape;699;p4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43"/>
          <p:cNvPicPr preferRelativeResize="0"/>
          <p:nvPr/>
        </p:nvPicPr>
        <p:blipFill rotWithShape="1">
          <a:blip r:embed="rId3">
            <a:alphaModFix/>
          </a:blip>
          <a:srcRect b="19396" l="19691" r="19779" t="19331"/>
          <a:stretch/>
        </p:blipFill>
        <p:spPr>
          <a:xfrm>
            <a:off x="8005010" y="2855495"/>
            <a:ext cx="2614863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298571"/>
            <a:ext cx="6592325" cy="376361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3"/>
          <p:cNvSpPr txBox="1"/>
          <p:nvPr/>
        </p:nvSpPr>
        <p:spPr>
          <a:xfrm>
            <a:off x="7012052" y="6202018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https://www.toctocmath.kr/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4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09" name="Google Shape;709;p4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0" name="Google Shape;710;p4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11" name="Google Shape;711;p4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EBS Math</a:t>
            </a:r>
            <a:endParaRPr/>
          </a:p>
        </p:txBody>
      </p:sp>
      <p:sp>
        <p:nvSpPr>
          <p:cNvPr id="712" name="Google Shape;712;p4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3" name="Google Shape;713;p44"/>
          <p:cNvPicPr preferRelativeResize="0"/>
          <p:nvPr/>
        </p:nvPicPr>
        <p:blipFill rotWithShape="1">
          <a:blip r:embed="rId3">
            <a:alphaModFix/>
          </a:blip>
          <a:srcRect b="19608" l="19997" r="18767" t="18727"/>
          <a:stretch/>
        </p:blipFill>
        <p:spPr>
          <a:xfrm>
            <a:off x="8053137" y="2917869"/>
            <a:ext cx="2550695" cy="2568532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4"/>
          <p:cNvSpPr txBox="1"/>
          <p:nvPr/>
        </p:nvSpPr>
        <p:spPr>
          <a:xfrm>
            <a:off x="6998368" y="6105699"/>
            <a:ext cx="5193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https://www.ebsmath.co.kr/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715" name="Google Shape;71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074" y="1966965"/>
            <a:ext cx="578485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45"/>
          <p:cNvGrpSpPr/>
          <p:nvPr/>
        </p:nvGrpSpPr>
        <p:grpSpPr>
          <a:xfrm>
            <a:off x="414730" y="723847"/>
            <a:ext cx="5681270" cy="1101778"/>
            <a:chOff x="419727" y="641402"/>
            <a:chExt cx="5681270" cy="1101778"/>
          </a:xfrm>
        </p:grpSpPr>
        <p:sp>
          <p:nvSpPr>
            <p:cNvPr id="722" name="Google Shape;722;p4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3" name="Google Shape;723;p4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24" name="Google Shape;724;p45"/>
          <p:cNvSpPr txBox="1"/>
          <p:nvPr>
            <p:ph type="title"/>
          </p:nvPr>
        </p:nvSpPr>
        <p:spPr>
          <a:xfrm>
            <a:off x="744303" y="5273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비상교육 도형 길잡이</a:t>
            </a:r>
            <a:endParaRPr/>
          </a:p>
        </p:txBody>
      </p:sp>
      <p:sp>
        <p:nvSpPr>
          <p:cNvPr id="725" name="Google Shape;725;p45"/>
          <p:cNvSpPr/>
          <p:nvPr/>
        </p:nvSpPr>
        <p:spPr>
          <a:xfrm>
            <a:off x="7951548" y="2298570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730" y="2485595"/>
            <a:ext cx="7345341" cy="338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5"/>
          <p:cNvPicPr preferRelativeResize="0"/>
          <p:nvPr/>
        </p:nvPicPr>
        <p:blipFill rotWithShape="1">
          <a:blip r:embed="rId4">
            <a:alphaModFix/>
          </a:blip>
          <a:srcRect b="19120" l="20132" r="20178" t="17804"/>
          <a:stretch/>
        </p:blipFill>
        <p:spPr>
          <a:xfrm>
            <a:off x="8701698" y="2817922"/>
            <a:ext cx="2578608" cy="272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4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34" name="Google Shape;734;p4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35" name="Google Shape;735;p4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36" name="Google Shape;736;p4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도형의 성</a:t>
            </a:r>
            <a:endParaRPr/>
          </a:p>
        </p:txBody>
      </p:sp>
      <p:sp>
        <p:nvSpPr>
          <p:cNvPr id="737" name="Google Shape;737;p4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46"/>
          <p:cNvPicPr preferRelativeResize="0"/>
          <p:nvPr/>
        </p:nvPicPr>
        <p:blipFill rotWithShape="1">
          <a:blip r:embed="rId3">
            <a:alphaModFix/>
          </a:blip>
          <a:srcRect b="0" l="7333" r="6867" t="10050"/>
          <a:stretch/>
        </p:blipFill>
        <p:spPr>
          <a:xfrm>
            <a:off x="419727" y="2544565"/>
            <a:ext cx="6415065" cy="327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 rotWithShape="1">
          <a:blip r:embed="rId4">
            <a:alphaModFix/>
          </a:blip>
          <a:srcRect b="19345" l="19983" r="19481" t="18848"/>
          <a:stretch/>
        </p:blipFill>
        <p:spPr>
          <a:xfrm>
            <a:off x="8046720" y="2834640"/>
            <a:ext cx="2615184" cy="267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4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46" name="Google Shape;746;p4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47" name="Google Shape;747;p4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48" name="Google Shape;748;p4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알지오 </a:t>
            </a:r>
            <a:endParaRPr/>
          </a:p>
        </p:txBody>
      </p:sp>
      <p:sp>
        <p:nvSpPr>
          <p:cNvPr id="749" name="Google Shape;749;p4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p47"/>
          <p:cNvPicPr preferRelativeResize="0"/>
          <p:nvPr/>
        </p:nvPicPr>
        <p:blipFill rotWithShape="1">
          <a:blip r:embed="rId3">
            <a:alphaModFix/>
          </a:blip>
          <a:srcRect b="20139" l="19690" r="19408" t="20074"/>
          <a:stretch/>
        </p:blipFill>
        <p:spPr>
          <a:xfrm>
            <a:off x="8005010" y="2887579"/>
            <a:ext cx="2630905" cy="258278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7"/>
          <p:cNvSpPr txBox="1"/>
          <p:nvPr/>
        </p:nvSpPr>
        <p:spPr>
          <a:xfrm>
            <a:off x="5887412" y="6062192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https://www.algeomath.kr/main.do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752" name="Google Shape;75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294" y="1966965"/>
            <a:ext cx="6899359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87" name="Google Shape;187;p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8" name="Google Shape;188;p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9" name="Google Shape;189;p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penup</a:t>
            </a:r>
            <a:endParaRPr/>
          </a:p>
        </p:txBody>
      </p:sp>
      <p:sp>
        <p:nvSpPr>
          <p:cNvPr id="190" name="Google Shape;190;p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5"/>
          <p:cNvPicPr preferRelativeResize="0"/>
          <p:nvPr/>
        </p:nvPicPr>
        <p:blipFill rotWithShape="1">
          <a:blip r:embed="rId3">
            <a:alphaModFix/>
          </a:blip>
          <a:srcRect b="20139" l="20063" r="19779" t="19703"/>
          <a:stretch/>
        </p:blipFill>
        <p:spPr>
          <a:xfrm>
            <a:off x="8021052" y="2871537"/>
            <a:ext cx="2598821" cy="259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4">
            <a:alphaModFix/>
          </a:blip>
          <a:srcRect b="59724" l="0" r="0" t="0"/>
          <a:stretch/>
        </p:blipFill>
        <p:spPr>
          <a:xfrm>
            <a:off x="1327281" y="2124451"/>
            <a:ext cx="5213684" cy="399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4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59" name="Google Shape;759;p4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60" name="Google Shape;760;p4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61" name="Google Shape;761;p4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칸아카데미</a:t>
            </a:r>
            <a:endParaRPr/>
          </a:p>
        </p:txBody>
      </p:sp>
      <p:sp>
        <p:nvSpPr>
          <p:cNvPr id="762" name="Google Shape;762;p4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p48"/>
          <p:cNvPicPr preferRelativeResize="0"/>
          <p:nvPr/>
        </p:nvPicPr>
        <p:blipFill rotWithShape="1">
          <a:blip r:embed="rId3">
            <a:alphaModFix/>
          </a:blip>
          <a:srcRect b="20139" l="19320" r="19407" t="18959"/>
          <a:stretch/>
        </p:blipFill>
        <p:spPr>
          <a:xfrm>
            <a:off x="7988968" y="2839453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8"/>
          <p:cNvPicPr preferRelativeResize="0"/>
          <p:nvPr/>
        </p:nvPicPr>
        <p:blipFill rotWithShape="1">
          <a:blip r:embed="rId4">
            <a:alphaModFix/>
          </a:blip>
          <a:srcRect b="45121" l="0" r="0" t="0"/>
          <a:stretch/>
        </p:blipFill>
        <p:spPr>
          <a:xfrm>
            <a:off x="1556084" y="1890063"/>
            <a:ext cx="4078908" cy="4678377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8"/>
          <p:cNvSpPr txBox="1"/>
          <p:nvPr/>
        </p:nvSpPr>
        <p:spPr>
          <a:xfrm>
            <a:off x="6725652" y="606555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https://ko.khanacademy.org/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9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E7D3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C89BED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03</a:t>
            </a:r>
            <a:endParaRPr sz="11500">
              <a:solidFill>
                <a:srgbClr val="C89BED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772" name="Google Shape;772;p49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음악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5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79" name="Google Shape;779;p5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5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81" name="Google Shape;781;p5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크롬 뮤직 랩</a:t>
            </a:r>
            <a:endParaRPr/>
          </a:p>
        </p:txBody>
      </p:sp>
      <p:sp>
        <p:nvSpPr>
          <p:cNvPr id="782" name="Google Shape;782;p5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3" name="Google Shape;783;p50"/>
          <p:cNvPicPr preferRelativeResize="0"/>
          <p:nvPr/>
        </p:nvPicPr>
        <p:blipFill rotWithShape="1">
          <a:blip r:embed="rId3">
            <a:alphaModFix/>
          </a:blip>
          <a:srcRect b="19396" l="19320" r="19407" t="19331"/>
          <a:stretch/>
        </p:blipFill>
        <p:spPr>
          <a:xfrm>
            <a:off x="7988968" y="2855495"/>
            <a:ext cx="2646948" cy="2646948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50"/>
          <p:cNvSpPr txBox="1"/>
          <p:nvPr/>
        </p:nvSpPr>
        <p:spPr>
          <a:xfrm>
            <a:off x="4459400" y="6065550"/>
            <a:ext cx="7732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https://musiclab.chromeexperiments.com/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785" name="Google Shape;78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492" y="2155781"/>
            <a:ext cx="6769317" cy="380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5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792" name="Google Shape;792;p5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3" name="Google Shape;793;p5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94" name="Google Shape;794;p5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Blob opera</a:t>
            </a:r>
            <a:endParaRPr/>
          </a:p>
        </p:txBody>
      </p:sp>
      <p:sp>
        <p:nvSpPr>
          <p:cNvPr id="795" name="Google Shape;795;p5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p51"/>
          <p:cNvPicPr preferRelativeResize="0"/>
          <p:nvPr/>
        </p:nvPicPr>
        <p:blipFill rotWithShape="1">
          <a:blip r:embed="rId3">
            <a:alphaModFix/>
          </a:blip>
          <a:srcRect b="20139" l="19319" r="19037" t="18959"/>
          <a:stretch/>
        </p:blipFill>
        <p:spPr>
          <a:xfrm>
            <a:off x="7988968" y="2839453"/>
            <a:ext cx="2662990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1"/>
          <p:cNvPicPr preferRelativeResize="0"/>
          <p:nvPr/>
        </p:nvPicPr>
        <p:blipFill rotWithShape="1">
          <a:blip r:embed="rId4">
            <a:alphaModFix/>
          </a:blip>
          <a:srcRect b="14386" l="0" r="0" t="35321"/>
          <a:stretch/>
        </p:blipFill>
        <p:spPr>
          <a:xfrm>
            <a:off x="1317984" y="2127055"/>
            <a:ext cx="4553426" cy="41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51"/>
          <p:cNvSpPr txBox="1"/>
          <p:nvPr/>
        </p:nvSpPr>
        <p:spPr>
          <a:xfrm>
            <a:off x="419725" y="6244975"/>
            <a:ext cx="1177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https://artsandculture.google.com/experiment/blob-opera/AAHWrq360NcGbw?cp=e30</a:t>
            </a:r>
            <a:r>
              <a:rPr lang="ko-KR" sz="24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.</a:t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5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805" name="Google Shape;805;p5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6" name="Google Shape;806;p5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07" name="Google Shape;807;p5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구글 두들 바흐</a:t>
            </a:r>
            <a:endParaRPr/>
          </a:p>
        </p:txBody>
      </p:sp>
      <p:sp>
        <p:nvSpPr>
          <p:cNvPr id="808" name="Google Shape;808;p5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p52"/>
          <p:cNvPicPr preferRelativeResize="0"/>
          <p:nvPr/>
        </p:nvPicPr>
        <p:blipFill rotWithShape="1">
          <a:blip r:embed="rId3">
            <a:alphaModFix/>
          </a:blip>
          <a:srcRect b="19767" l="19319" r="19037" t="18960"/>
          <a:stretch/>
        </p:blipFill>
        <p:spPr>
          <a:xfrm>
            <a:off x="7988968" y="2839453"/>
            <a:ext cx="2662990" cy="2646948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52"/>
          <p:cNvSpPr txBox="1"/>
          <p:nvPr/>
        </p:nvSpPr>
        <p:spPr>
          <a:xfrm>
            <a:off x="221199" y="6299039"/>
            <a:ext cx="1212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1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https://www.google.com/doodles/celebrating-johann-sebastian-bach</a:t>
            </a:r>
            <a:endParaRPr sz="31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811" name="Google Shape;81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727" y="2180525"/>
            <a:ext cx="6681479" cy="376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3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FC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F9B9B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04</a:t>
            </a:r>
            <a:endParaRPr sz="11500">
              <a:solidFill>
                <a:srgbClr val="FF9B9B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818" name="Google Shape;818;p53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영어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oogle Shape;824;p54"/>
          <p:cNvGrpSpPr/>
          <p:nvPr/>
        </p:nvGrpSpPr>
        <p:grpSpPr>
          <a:xfrm>
            <a:off x="419743" y="641402"/>
            <a:ext cx="8794038" cy="1101778"/>
            <a:chOff x="419727" y="641402"/>
            <a:chExt cx="5681270" cy="1101778"/>
          </a:xfrm>
        </p:grpSpPr>
        <p:sp>
          <p:nvSpPr>
            <p:cNvPr id="825" name="Google Shape;825;p5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6" name="Google Shape;826;p5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27" name="Google Shape;827;p5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Make a Word with Long-o</a:t>
            </a:r>
            <a:endParaRPr/>
          </a:p>
        </p:txBody>
      </p:sp>
      <p:sp>
        <p:nvSpPr>
          <p:cNvPr id="828" name="Google Shape;828;p5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54"/>
          <p:cNvPicPr preferRelativeResize="0"/>
          <p:nvPr/>
        </p:nvPicPr>
        <p:blipFill rotWithShape="1">
          <a:blip r:embed="rId3">
            <a:alphaModFix/>
          </a:blip>
          <a:srcRect b="19396" l="19320" r="19407" t="19703"/>
          <a:stretch/>
        </p:blipFill>
        <p:spPr>
          <a:xfrm>
            <a:off x="7988968" y="2871537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54"/>
          <p:cNvPicPr preferRelativeResize="0"/>
          <p:nvPr/>
        </p:nvPicPr>
        <p:blipFill rotWithShape="1">
          <a:blip r:embed="rId4">
            <a:alphaModFix/>
          </a:blip>
          <a:srcRect b="8310" l="0" r="2547" t="8310"/>
          <a:stretch/>
        </p:blipFill>
        <p:spPr>
          <a:xfrm>
            <a:off x="795575" y="2061632"/>
            <a:ext cx="6301527" cy="4039314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54"/>
          <p:cNvSpPr txBox="1"/>
          <p:nvPr/>
        </p:nvSpPr>
        <p:spPr>
          <a:xfrm>
            <a:off x="1078833" y="6127010"/>
            <a:ext cx="11496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https://www.starfall.com/h/ltr-lv-o/maw-o-e/?sn=ltr-classic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5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838" name="Google Shape;838;p5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9" name="Google Shape;839;p5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40" name="Google Shape;840;p5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AI 펭톡</a:t>
            </a:r>
            <a:endParaRPr/>
          </a:p>
        </p:txBody>
      </p:sp>
      <p:sp>
        <p:nvSpPr>
          <p:cNvPr id="841" name="Google Shape;841;p5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55"/>
          <p:cNvPicPr preferRelativeResize="0"/>
          <p:nvPr/>
        </p:nvPicPr>
        <p:blipFill rotWithShape="1">
          <a:blip r:embed="rId3">
            <a:alphaModFix/>
          </a:blip>
          <a:srcRect b="19024" l="19691" r="19779" t="20074"/>
          <a:stretch/>
        </p:blipFill>
        <p:spPr>
          <a:xfrm>
            <a:off x="8005010" y="2887579"/>
            <a:ext cx="2614863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4600" y="1945607"/>
            <a:ext cx="476250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5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850" name="Google Shape;850;p5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51" name="Google Shape;851;p5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52" name="Google Shape;852;p5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English Quiz</a:t>
            </a:r>
            <a:endParaRPr/>
          </a:p>
        </p:txBody>
      </p:sp>
      <p:sp>
        <p:nvSpPr>
          <p:cNvPr id="853" name="Google Shape;853;p5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p56"/>
          <p:cNvPicPr preferRelativeResize="0"/>
          <p:nvPr/>
        </p:nvPicPr>
        <p:blipFill rotWithShape="1">
          <a:blip r:embed="rId3">
            <a:alphaModFix/>
          </a:blip>
          <a:srcRect b="19024" l="18576" r="19408" t="18589"/>
          <a:stretch/>
        </p:blipFill>
        <p:spPr>
          <a:xfrm>
            <a:off x="7956884" y="2823411"/>
            <a:ext cx="2679032" cy="26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5563" y="1991027"/>
            <a:ext cx="4551537" cy="462759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6"/>
          <p:cNvSpPr txBox="1"/>
          <p:nvPr/>
        </p:nvSpPr>
        <p:spPr>
          <a:xfrm>
            <a:off x="6613358" y="6162537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https://en.itple.co.kr/phonics/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oogle Shape;862;p5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863" name="Google Shape;863;p5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64" name="Google Shape;864;p5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65" name="Google Shape;865;p5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클래스카드</a:t>
            </a:r>
            <a:endParaRPr/>
          </a:p>
        </p:txBody>
      </p:sp>
      <p:sp>
        <p:nvSpPr>
          <p:cNvPr id="866" name="Google Shape;866;p5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7" name="Google Shape;867;p57"/>
          <p:cNvPicPr preferRelativeResize="0"/>
          <p:nvPr/>
        </p:nvPicPr>
        <p:blipFill rotWithShape="1">
          <a:blip r:embed="rId3">
            <a:alphaModFix/>
          </a:blip>
          <a:srcRect b="20139" l="20434" r="20151" t="19331"/>
          <a:stretch/>
        </p:blipFill>
        <p:spPr>
          <a:xfrm>
            <a:off x="8037094" y="2855495"/>
            <a:ext cx="2566737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7"/>
          <p:cNvPicPr preferRelativeResize="0"/>
          <p:nvPr/>
        </p:nvPicPr>
        <p:blipFill rotWithShape="1">
          <a:blip r:embed="rId4">
            <a:alphaModFix/>
          </a:blip>
          <a:srcRect b="2898" l="8443" r="20119" t="5373"/>
          <a:stretch/>
        </p:blipFill>
        <p:spPr>
          <a:xfrm>
            <a:off x="1475873" y="1966965"/>
            <a:ext cx="4620127" cy="4473418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57"/>
          <p:cNvSpPr txBox="1"/>
          <p:nvPr/>
        </p:nvSpPr>
        <p:spPr>
          <a:xfrm>
            <a:off x="6853989" y="6147995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https://www.classcard.net/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99" name="Google Shape;199;p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0" name="Google Shape;200;p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01" name="Google Shape;201;p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메디방</a:t>
            </a: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b="19024" l="18948" r="19408" t="19331"/>
          <a:stretch/>
        </p:blipFill>
        <p:spPr>
          <a:xfrm>
            <a:off x="7972926" y="2855495"/>
            <a:ext cx="2662990" cy="266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 b="8542" l="0" r="21930" t="3050"/>
          <a:stretch/>
        </p:blipFill>
        <p:spPr>
          <a:xfrm>
            <a:off x="419727" y="2050606"/>
            <a:ext cx="6692566" cy="4259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8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DFD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EE599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05</a:t>
            </a:r>
            <a:endParaRPr sz="11500">
              <a:solidFill>
                <a:srgbClr val="FEE599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876" name="Google Shape;876;p58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사회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5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883" name="Google Shape;883;p5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4" name="Google Shape;884;p5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85" name="Google Shape;885;p5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사진 검색</a:t>
            </a:r>
            <a:endParaRPr/>
          </a:p>
        </p:txBody>
      </p:sp>
      <p:pic>
        <p:nvPicPr>
          <p:cNvPr id="886" name="Google Shape;886;p59"/>
          <p:cNvPicPr preferRelativeResize="0"/>
          <p:nvPr/>
        </p:nvPicPr>
        <p:blipFill rotWithShape="1">
          <a:blip r:embed="rId3">
            <a:alphaModFix/>
          </a:blip>
          <a:srcRect b="18695" l="20704" r="19388" t="19148"/>
          <a:stretch/>
        </p:blipFill>
        <p:spPr>
          <a:xfrm>
            <a:off x="691370" y="2685689"/>
            <a:ext cx="1486461" cy="154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59"/>
          <p:cNvPicPr preferRelativeResize="0"/>
          <p:nvPr/>
        </p:nvPicPr>
        <p:blipFill rotWithShape="1">
          <a:blip r:embed="rId4">
            <a:alphaModFix/>
          </a:blip>
          <a:srcRect b="18695" l="20885" r="19208" t="19148"/>
          <a:stretch/>
        </p:blipFill>
        <p:spPr>
          <a:xfrm>
            <a:off x="3520930" y="2685690"/>
            <a:ext cx="1486461" cy="154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9"/>
          <p:cNvPicPr preferRelativeResize="0"/>
          <p:nvPr/>
        </p:nvPicPr>
        <p:blipFill rotWithShape="1">
          <a:blip r:embed="rId5">
            <a:alphaModFix/>
          </a:blip>
          <a:srcRect b="18694" l="18323" r="18536" t="19147"/>
          <a:stretch/>
        </p:blipFill>
        <p:spPr>
          <a:xfrm>
            <a:off x="6401275" y="2663414"/>
            <a:ext cx="1566672" cy="154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9"/>
          <p:cNvPicPr preferRelativeResize="0"/>
          <p:nvPr/>
        </p:nvPicPr>
        <p:blipFill rotWithShape="1">
          <a:blip r:embed="rId6">
            <a:alphaModFix/>
          </a:blip>
          <a:srcRect b="19768" l="19690" r="19408" t="20074"/>
          <a:stretch/>
        </p:blipFill>
        <p:spPr>
          <a:xfrm>
            <a:off x="9408538" y="2685689"/>
            <a:ext cx="1486461" cy="146833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9"/>
          <p:cNvSpPr txBox="1"/>
          <p:nvPr/>
        </p:nvSpPr>
        <p:spPr>
          <a:xfrm>
            <a:off x="177652" y="4975977"/>
            <a:ext cx="283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7"/>
              </a:rPr>
              <a:t>https://pixabay.com/</a:t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1" name="Google Shape;891;p59"/>
          <p:cNvSpPr txBox="1"/>
          <p:nvPr/>
        </p:nvSpPr>
        <p:spPr>
          <a:xfrm>
            <a:off x="0" y="4211458"/>
            <a:ext cx="28321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pixabay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2" name="Google Shape;892;p59"/>
          <p:cNvSpPr txBox="1"/>
          <p:nvPr/>
        </p:nvSpPr>
        <p:spPr>
          <a:xfrm>
            <a:off x="2848083" y="4205702"/>
            <a:ext cx="28321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pexels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3" name="Google Shape;893;p59"/>
          <p:cNvSpPr txBox="1"/>
          <p:nvPr/>
        </p:nvSpPr>
        <p:spPr>
          <a:xfrm>
            <a:off x="5724620" y="4189182"/>
            <a:ext cx="28321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flaticon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4" name="Google Shape;894;p59"/>
          <p:cNvSpPr txBox="1"/>
          <p:nvPr/>
        </p:nvSpPr>
        <p:spPr>
          <a:xfrm>
            <a:off x="8751131" y="4208070"/>
            <a:ext cx="28321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40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공유마당</a:t>
            </a:r>
            <a:endParaRPr b="1" sz="4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5" name="Google Shape;895;p59"/>
          <p:cNvSpPr txBox="1"/>
          <p:nvPr/>
        </p:nvSpPr>
        <p:spPr>
          <a:xfrm>
            <a:off x="2482124" y="5333256"/>
            <a:ext cx="6620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8"/>
              </a:rPr>
              <a:t>https://www.pexels.com/ko-kr/</a:t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6" name="Google Shape;896;p59"/>
          <p:cNvSpPr txBox="1"/>
          <p:nvPr/>
        </p:nvSpPr>
        <p:spPr>
          <a:xfrm>
            <a:off x="6243596" y="5004473"/>
            <a:ext cx="6620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9"/>
              </a:rPr>
              <a:t>https://www.flaticon.com/</a:t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897" name="Google Shape;897;p59"/>
          <p:cNvSpPr txBox="1"/>
          <p:nvPr/>
        </p:nvSpPr>
        <p:spPr>
          <a:xfrm>
            <a:off x="9320710" y="4929615"/>
            <a:ext cx="2751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10"/>
              </a:rPr>
              <a:t>https://gongu.copyright.or.kr/gongu/main/main.do</a:t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6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904" name="Google Shape;904;p6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5" name="Google Shape;905;p6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06" name="Google Shape;906;p6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조사 사이트</a:t>
            </a:r>
            <a:endParaRPr/>
          </a:p>
        </p:txBody>
      </p:sp>
      <p:pic>
        <p:nvPicPr>
          <p:cNvPr id="907" name="Google Shape;90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1415" y="2173371"/>
            <a:ext cx="2643320" cy="26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3817" y="2173371"/>
            <a:ext cx="2643320" cy="26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261" y="2173371"/>
            <a:ext cx="2643320" cy="264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6041" y="2173371"/>
            <a:ext cx="2643320" cy="26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60"/>
          <p:cNvSpPr txBox="1"/>
          <p:nvPr/>
        </p:nvSpPr>
        <p:spPr>
          <a:xfrm>
            <a:off x="6305903" y="5016269"/>
            <a:ext cx="256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7"/>
              </a:rPr>
              <a:t>http://kid.chosun.com/</a:t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2" name="Google Shape;912;p60"/>
          <p:cNvSpPr txBox="1"/>
          <p:nvPr/>
        </p:nvSpPr>
        <p:spPr>
          <a:xfrm>
            <a:off x="6266139" y="4493063"/>
            <a:ext cx="2643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어린이 조선일보</a:t>
            </a:r>
            <a:endParaRPr b="1"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3" name="Google Shape;913;p60"/>
          <p:cNvSpPr txBox="1"/>
          <p:nvPr/>
        </p:nvSpPr>
        <p:spPr>
          <a:xfrm>
            <a:off x="9192419" y="5016269"/>
            <a:ext cx="264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8"/>
              </a:rPr>
              <a:t>http://kids.donga.com/</a:t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4" name="Google Shape;914;p60"/>
          <p:cNvSpPr txBox="1"/>
          <p:nvPr/>
        </p:nvSpPr>
        <p:spPr>
          <a:xfrm>
            <a:off x="9324267" y="4493049"/>
            <a:ext cx="22224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어린이동아</a:t>
            </a:r>
            <a:endParaRPr b="1"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5" name="Google Shape;915;p60"/>
          <p:cNvSpPr txBox="1"/>
          <p:nvPr/>
        </p:nvSpPr>
        <p:spPr>
          <a:xfrm>
            <a:off x="477550" y="5016269"/>
            <a:ext cx="264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9"/>
              </a:rPr>
              <a:t>https://m.doopedia.co.kr/m/index.do</a:t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6" name="Google Shape;916;p60"/>
          <p:cNvSpPr txBox="1"/>
          <p:nvPr/>
        </p:nvSpPr>
        <p:spPr>
          <a:xfrm>
            <a:off x="566711" y="4493049"/>
            <a:ext cx="22224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두피디아</a:t>
            </a:r>
            <a:endParaRPr b="1"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7" name="Google Shape;917;p60"/>
          <p:cNvSpPr txBox="1"/>
          <p:nvPr/>
        </p:nvSpPr>
        <p:spPr>
          <a:xfrm>
            <a:off x="3461037" y="5016269"/>
            <a:ext cx="2630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10"/>
              </a:rPr>
              <a:t>https://m.terms.naver.com/list.naver?cid=44625&amp;categoryId=44625&amp;subCategory=on#</a:t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918" name="Google Shape;918;p60"/>
          <p:cNvSpPr txBox="1"/>
          <p:nvPr/>
        </p:nvSpPr>
        <p:spPr>
          <a:xfrm>
            <a:off x="3484288" y="4493049"/>
            <a:ext cx="22224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-KR" sz="28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어린이백과</a:t>
            </a:r>
            <a:endParaRPr b="1"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6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925" name="Google Shape;925;p6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6" name="Google Shape;926;p6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27" name="Google Shape;927;p6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구글 어스</a:t>
            </a:r>
            <a:endParaRPr/>
          </a:p>
        </p:txBody>
      </p:sp>
      <p:sp>
        <p:nvSpPr>
          <p:cNvPr id="928" name="Google Shape;928;p6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9" name="Google Shape;929;p61"/>
          <p:cNvPicPr preferRelativeResize="0"/>
          <p:nvPr/>
        </p:nvPicPr>
        <p:blipFill rotWithShape="1">
          <a:blip r:embed="rId3">
            <a:alphaModFix/>
          </a:blip>
          <a:srcRect b="19242" l="18081" r="19542" t="19241"/>
          <a:stretch/>
        </p:blipFill>
        <p:spPr>
          <a:xfrm>
            <a:off x="8036723" y="2920380"/>
            <a:ext cx="255524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0" y="1966965"/>
            <a:ext cx="5522111" cy="3929688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61"/>
          <p:cNvSpPr txBox="1"/>
          <p:nvPr/>
        </p:nvSpPr>
        <p:spPr>
          <a:xfrm>
            <a:off x="5073314" y="6099223"/>
            <a:ext cx="7732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https://www.google.co.kr/intl/ko/earth/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62"/>
          <p:cNvGrpSpPr/>
          <p:nvPr/>
        </p:nvGrpSpPr>
        <p:grpSpPr>
          <a:xfrm>
            <a:off x="419728" y="641402"/>
            <a:ext cx="6505622" cy="1101778"/>
            <a:chOff x="419727" y="641402"/>
            <a:chExt cx="5681270" cy="1101778"/>
          </a:xfrm>
        </p:grpSpPr>
        <p:sp>
          <p:nvSpPr>
            <p:cNvPr id="938" name="Google Shape;938;p6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9" name="Google Shape;939;p6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40" name="Google Shape;940;p6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landscapAR (등고선)</a:t>
            </a:r>
            <a:endParaRPr/>
          </a:p>
        </p:txBody>
      </p:sp>
      <p:sp>
        <p:nvSpPr>
          <p:cNvPr id="941" name="Google Shape;941;p6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27" y="1825625"/>
            <a:ext cx="6505575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62"/>
          <p:cNvPicPr preferRelativeResize="0"/>
          <p:nvPr/>
        </p:nvPicPr>
        <p:blipFill rotWithShape="1">
          <a:blip r:embed="rId4">
            <a:alphaModFix/>
          </a:blip>
          <a:srcRect b="18267" l="19387" r="18806" t="19078"/>
          <a:stretch/>
        </p:blipFill>
        <p:spPr>
          <a:xfrm>
            <a:off x="7991856" y="2834639"/>
            <a:ext cx="2670048" cy="27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97dd9e4a90_159_16"/>
          <p:cNvSpPr/>
          <p:nvPr/>
        </p:nvSpPr>
        <p:spPr>
          <a:xfrm>
            <a:off x="419728" y="641402"/>
            <a:ext cx="6505800" cy="932700"/>
          </a:xfrm>
          <a:prstGeom prst="roundRect">
            <a:avLst>
              <a:gd fmla="val 50000" name="adj"/>
            </a:avLst>
          </a:prstGeom>
          <a:solidFill>
            <a:srgbClr val="ECFA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0" name="Google Shape;950;g197dd9e4a90_159_16"/>
          <p:cNvCxnSpPr/>
          <p:nvPr/>
        </p:nvCxnSpPr>
        <p:spPr>
          <a:xfrm flipH="1" rot="10800000">
            <a:off x="632869" y="1720980"/>
            <a:ext cx="6184800" cy="222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dashDot"/>
            <a:miter lim="800000"/>
            <a:headEnd len="sm" w="sm" type="none"/>
            <a:tailEnd len="sm" w="sm" type="none"/>
          </a:ln>
        </p:spPr>
      </p:cxnSp>
      <p:sp>
        <p:nvSpPr>
          <p:cNvPr id="951" name="Google Shape;951;g197dd9e4a90_159_16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VR 역사 답사</a:t>
            </a:r>
            <a:endParaRPr/>
          </a:p>
        </p:txBody>
      </p:sp>
      <p:sp>
        <p:nvSpPr>
          <p:cNvPr id="952" name="Google Shape;952;g197dd9e4a90_159_16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3" name="Google Shape;953;g197dd9e4a90_159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63" y="1992237"/>
            <a:ext cx="6970093" cy="43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g197dd9e4a90_159_16"/>
          <p:cNvSpPr txBox="1"/>
          <p:nvPr/>
        </p:nvSpPr>
        <p:spPr>
          <a:xfrm>
            <a:off x="4905375" y="6319200"/>
            <a:ext cx="7822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>
                <a:solidFill>
                  <a:schemeClr val="dk1"/>
                </a:solidFill>
                <a:latin typeface="Gowun Dodum"/>
                <a:ea typeface="Gowun Dodum"/>
                <a:cs typeface="Gowun Dodum"/>
                <a:sym typeface="Gowun Dodum"/>
              </a:rPr>
              <a:t>https://v.vivasam.com/themeplace/vrkoreanhis/main.do</a:t>
            </a:r>
            <a:endParaRPr sz="2500"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955" name="Google Shape;955;g197dd9e4a90_159_16"/>
          <p:cNvPicPr preferRelativeResize="0"/>
          <p:nvPr/>
        </p:nvPicPr>
        <p:blipFill rotWithShape="1">
          <a:blip r:embed="rId4">
            <a:alphaModFix/>
          </a:blip>
          <a:srcRect b="18392" l="18268" r="18778" t="18335"/>
          <a:stretch/>
        </p:blipFill>
        <p:spPr>
          <a:xfrm>
            <a:off x="7961774" y="2820988"/>
            <a:ext cx="2705050" cy="27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6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962" name="Google Shape;962;p6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63" name="Google Shape;963;p6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64" name="Google Shape;964;p6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강감찬 게임</a:t>
            </a:r>
            <a:endParaRPr/>
          </a:p>
        </p:txBody>
      </p:sp>
      <p:sp>
        <p:nvSpPr>
          <p:cNvPr id="965" name="Google Shape;965;p6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6" name="Google Shape;966;p63"/>
          <p:cNvPicPr preferRelativeResize="0"/>
          <p:nvPr/>
        </p:nvPicPr>
        <p:blipFill rotWithShape="1">
          <a:blip r:embed="rId3">
            <a:alphaModFix/>
          </a:blip>
          <a:srcRect b="20139" l="18948" r="19036" t="18959"/>
          <a:stretch/>
        </p:blipFill>
        <p:spPr>
          <a:xfrm>
            <a:off x="7972926" y="2839453"/>
            <a:ext cx="2679032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91" y="2298571"/>
            <a:ext cx="6629422" cy="374128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3"/>
          <p:cNvSpPr txBox="1"/>
          <p:nvPr/>
        </p:nvSpPr>
        <p:spPr>
          <a:xfrm>
            <a:off x="4475747" y="6179688"/>
            <a:ext cx="8913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http://lib.gwanak.go.kr:8989/ggcedugame/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6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975" name="Google Shape;975;p6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6" name="Google Shape;976;p6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77" name="Google Shape;977;p6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내가 왕이 될 상인가?</a:t>
            </a:r>
            <a:endParaRPr/>
          </a:p>
        </p:txBody>
      </p:sp>
      <p:sp>
        <p:nvSpPr>
          <p:cNvPr id="978" name="Google Shape;978;p6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9" name="Google Shape;97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1" y="1890074"/>
            <a:ext cx="5544232" cy="441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64"/>
          <p:cNvPicPr preferRelativeResize="0"/>
          <p:nvPr/>
        </p:nvPicPr>
        <p:blipFill rotWithShape="1">
          <a:blip r:embed="rId4">
            <a:alphaModFix/>
          </a:blip>
          <a:srcRect b="18778" l="20113" r="19350" t="20042"/>
          <a:stretch/>
        </p:blipFill>
        <p:spPr>
          <a:xfrm>
            <a:off x="8006754" y="2858923"/>
            <a:ext cx="2615184" cy="26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64"/>
          <p:cNvSpPr txBox="1"/>
          <p:nvPr/>
        </p:nvSpPr>
        <p:spPr>
          <a:xfrm>
            <a:off x="3171025" y="6303900"/>
            <a:ext cx="9201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https://high.milkt.co.kr/DalJa/KingFace/frm_KingFace_Intro.aspx</a:t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65"/>
          <p:cNvGrpSpPr/>
          <p:nvPr/>
        </p:nvGrpSpPr>
        <p:grpSpPr>
          <a:xfrm>
            <a:off x="419726" y="641402"/>
            <a:ext cx="6855165" cy="1101778"/>
            <a:chOff x="419727" y="641402"/>
            <a:chExt cx="5681270" cy="1101778"/>
          </a:xfrm>
        </p:grpSpPr>
        <p:sp>
          <p:nvSpPr>
            <p:cNvPr id="988" name="Google Shape;988;p6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89" name="Google Shape;989;p6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90" name="Google Shape;990;p6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내가 만약 조선의 선비라면</a:t>
            </a:r>
            <a:endParaRPr/>
          </a:p>
        </p:txBody>
      </p:sp>
      <p:sp>
        <p:nvSpPr>
          <p:cNvPr id="991" name="Google Shape;991;p6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2" name="Google Shape;99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27" y="2271394"/>
            <a:ext cx="6387230" cy="379079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65"/>
          <p:cNvSpPr txBox="1"/>
          <p:nvPr/>
        </p:nvSpPr>
        <p:spPr>
          <a:xfrm>
            <a:off x="6338888" y="6174841"/>
            <a:ext cx="6619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https://h.tsherpa.co.kr/history/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994" name="Google Shape;994;p65"/>
          <p:cNvPicPr preferRelativeResize="0"/>
          <p:nvPr/>
        </p:nvPicPr>
        <p:blipFill rotWithShape="1">
          <a:blip r:embed="rId5">
            <a:alphaModFix/>
          </a:blip>
          <a:srcRect b="19018" l="18796" r="19821" t="20444"/>
          <a:stretch/>
        </p:blipFill>
        <p:spPr>
          <a:xfrm>
            <a:off x="7936992" y="2871216"/>
            <a:ext cx="2651760" cy="261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66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001" name="Google Shape;1001;p6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2" name="Google Shape;1002;p6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03" name="Google Shape;1003;p6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나라 크기 비교 </a:t>
            </a:r>
            <a:endParaRPr/>
          </a:p>
        </p:txBody>
      </p:sp>
      <p:sp>
        <p:nvSpPr>
          <p:cNvPr id="1004" name="Google Shape;1004;p6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p66"/>
          <p:cNvPicPr preferRelativeResize="0"/>
          <p:nvPr/>
        </p:nvPicPr>
        <p:blipFill rotWithShape="1">
          <a:blip r:embed="rId3">
            <a:alphaModFix/>
          </a:blip>
          <a:srcRect b="19026" l="19320" r="19036" t="18960"/>
          <a:stretch/>
        </p:blipFill>
        <p:spPr>
          <a:xfrm>
            <a:off x="7988968" y="2839453"/>
            <a:ext cx="2662990" cy="267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66"/>
          <p:cNvPicPr preferRelativeResize="0"/>
          <p:nvPr/>
        </p:nvPicPr>
        <p:blipFill rotWithShape="1">
          <a:blip r:embed="rId4">
            <a:alphaModFix/>
          </a:blip>
          <a:srcRect b="4093" l="0" r="0" t="15205"/>
          <a:stretch/>
        </p:blipFill>
        <p:spPr>
          <a:xfrm>
            <a:off x="1258637" y="1966965"/>
            <a:ext cx="4748463" cy="4524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66"/>
          <p:cNvSpPr txBox="1"/>
          <p:nvPr/>
        </p:nvSpPr>
        <p:spPr>
          <a:xfrm>
            <a:off x="6698860" y="619455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https://www.thetruesize.com/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11" name="Google Shape;211;p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2" name="Google Shape;212;p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3" name="Google Shape;213;p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이비스 페인트 X</a:t>
            </a: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 b="20139" l="19691" r="19779" t="18959"/>
          <a:stretch/>
        </p:blipFill>
        <p:spPr>
          <a:xfrm>
            <a:off x="8005010" y="2839453"/>
            <a:ext cx="2614863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4">
            <a:alphaModFix/>
          </a:blip>
          <a:srcRect b="0" l="0" r="0" t="22505"/>
          <a:stretch/>
        </p:blipFill>
        <p:spPr>
          <a:xfrm>
            <a:off x="1761029" y="1847955"/>
            <a:ext cx="3882189" cy="452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013;p67"/>
          <p:cNvGrpSpPr/>
          <p:nvPr/>
        </p:nvGrpSpPr>
        <p:grpSpPr>
          <a:xfrm>
            <a:off x="419731" y="641402"/>
            <a:ext cx="6335184" cy="1101778"/>
            <a:chOff x="419727" y="641402"/>
            <a:chExt cx="5681270" cy="1101778"/>
          </a:xfrm>
        </p:grpSpPr>
        <p:sp>
          <p:nvSpPr>
            <p:cNvPr id="1014" name="Google Shape;1014;p6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5" name="Google Shape;1015;p6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16" name="Google Shape;1016;p6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한국사 GAME &amp; QUIZ</a:t>
            </a:r>
            <a:endParaRPr/>
          </a:p>
        </p:txBody>
      </p:sp>
      <p:sp>
        <p:nvSpPr>
          <p:cNvPr id="1017" name="Google Shape;1017;p6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67"/>
          <p:cNvSpPr txBox="1"/>
          <p:nvPr/>
        </p:nvSpPr>
        <p:spPr>
          <a:xfrm>
            <a:off x="5521775" y="6065550"/>
            <a:ext cx="6826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https://history.itple.co.kr/game.html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019" name="Google Shape;1019;p67"/>
          <p:cNvPicPr preferRelativeResize="0"/>
          <p:nvPr/>
        </p:nvPicPr>
        <p:blipFill rotWithShape="1">
          <a:blip r:embed="rId4">
            <a:alphaModFix/>
          </a:blip>
          <a:srcRect b="0" l="0" r="0" t="16842"/>
          <a:stretch/>
        </p:blipFill>
        <p:spPr>
          <a:xfrm>
            <a:off x="989884" y="2055847"/>
            <a:ext cx="4741158" cy="430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67"/>
          <p:cNvPicPr preferRelativeResize="0"/>
          <p:nvPr/>
        </p:nvPicPr>
        <p:blipFill rotWithShape="1">
          <a:blip r:embed="rId5">
            <a:alphaModFix/>
          </a:blip>
          <a:srcRect b="19345" l="19387" r="18806" t="19272"/>
          <a:stretch/>
        </p:blipFill>
        <p:spPr>
          <a:xfrm>
            <a:off x="8028432" y="2907792"/>
            <a:ext cx="2670048" cy="265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6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027" name="Google Shape;1027;p6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8" name="Google Shape;1028;p6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29" name="Google Shape;1029;p6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wallpeckers</a:t>
            </a:r>
            <a:endParaRPr/>
          </a:p>
        </p:txBody>
      </p:sp>
      <p:sp>
        <p:nvSpPr>
          <p:cNvPr id="1030" name="Google Shape;1030;p6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1031;p68"/>
          <p:cNvPicPr preferRelativeResize="0"/>
          <p:nvPr/>
        </p:nvPicPr>
        <p:blipFill rotWithShape="1">
          <a:blip r:embed="rId3">
            <a:alphaModFix/>
          </a:blip>
          <a:srcRect b="19768" l="18949" r="19036" t="19331"/>
          <a:stretch/>
        </p:blipFill>
        <p:spPr>
          <a:xfrm>
            <a:off x="7972926" y="2855495"/>
            <a:ext cx="2679032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0422" y="1966965"/>
            <a:ext cx="2338141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7580" y="1966964"/>
            <a:ext cx="2357826" cy="472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6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040" name="Google Shape;1040;p6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41" name="Google Shape;1041;p6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42" name="Google Shape;1042;p6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국립공주박물관</a:t>
            </a:r>
            <a:endParaRPr/>
          </a:p>
        </p:txBody>
      </p:sp>
      <p:sp>
        <p:nvSpPr>
          <p:cNvPr id="1043" name="Google Shape;1043;p6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044;p69"/>
          <p:cNvPicPr preferRelativeResize="0"/>
          <p:nvPr/>
        </p:nvPicPr>
        <p:blipFill rotWithShape="1">
          <a:blip r:embed="rId3">
            <a:alphaModFix/>
          </a:blip>
          <a:srcRect b="19396" l="19690" r="20150" t="19703"/>
          <a:stretch/>
        </p:blipFill>
        <p:spPr>
          <a:xfrm>
            <a:off x="8005010" y="2871537"/>
            <a:ext cx="2598821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9"/>
          <p:cNvPicPr preferRelativeResize="0"/>
          <p:nvPr/>
        </p:nvPicPr>
        <p:blipFill rotWithShape="1">
          <a:blip r:embed="rId4">
            <a:alphaModFix/>
          </a:blip>
          <a:srcRect b="9726" l="0" r="0" t="2951"/>
          <a:stretch/>
        </p:blipFill>
        <p:spPr>
          <a:xfrm>
            <a:off x="1348768" y="2101516"/>
            <a:ext cx="4658332" cy="3981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69"/>
          <p:cNvSpPr txBox="1"/>
          <p:nvPr/>
        </p:nvSpPr>
        <p:spPr>
          <a:xfrm>
            <a:off x="1526985" y="6235359"/>
            <a:ext cx="10920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https://gongju.museum.go.kr/gongju/html/sub2/0204.html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0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E7D3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C89BED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06</a:t>
            </a:r>
            <a:endParaRPr sz="11500">
              <a:solidFill>
                <a:srgbClr val="C89BED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053" name="Google Shape;1053;p70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과학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9" name="Google Shape;1059;p7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060" name="Google Shape;1060;p7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61" name="Google Shape;1061;p7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62" name="Google Shape;1062;p7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스텔라리움</a:t>
            </a:r>
            <a:endParaRPr/>
          </a:p>
        </p:txBody>
      </p:sp>
      <p:sp>
        <p:nvSpPr>
          <p:cNvPr id="1063" name="Google Shape;1063;p7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4" name="Google Shape;106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860" y="1950924"/>
            <a:ext cx="6474936" cy="4566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1"/>
          <p:cNvSpPr txBox="1"/>
          <p:nvPr/>
        </p:nvSpPr>
        <p:spPr>
          <a:xfrm>
            <a:off x="7080796" y="6140239"/>
            <a:ext cx="6620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https://stellarium-web.org/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066" name="Google Shape;1066;p71"/>
          <p:cNvPicPr preferRelativeResize="0"/>
          <p:nvPr/>
        </p:nvPicPr>
        <p:blipFill rotWithShape="1">
          <a:blip r:embed="rId5">
            <a:alphaModFix/>
          </a:blip>
          <a:srcRect b="20029" l="19810" r="19652" t="19433"/>
          <a:stretch/>
        </p:blipFill>
        <p:spPr>
          <a:xfrm>
            <a:off x="8010144" y="2871215"/>
            <a:ext cx="2615184" cy="2615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7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073" name="Google Shape;1073;p7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74" name="Google Shape;1074;p7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75" name="Google Shape;1075;p7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계절별 남중고도 측정 </a:t>
            </a:r>
            <a:endParaRPr/>
          </a:p>
        </p:txBody>
      </p:sp>
      <p:pic>
        <p:nvPicPr>
          <p:cNvPr id="1076" name="Google Shape;107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20" y="2306791"/>
            <a:ext cx="5411453" cy="342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72"/>
          <p:cNvPicPr preferRelativeResize="0"/>
          <p:nvPr/>
        </p:nvPicPr>
        <p:blipFill rotWithShape="1">
          <a:blip r:embed="rId4">
            <a:alphaModFix/>
          </a:blip>
          <a:srcRect b="13493" l="12073" r="12961" t="12971"/>
          <a:stretch/>
        </p:blipFill>
        <p:spPr>
          <a:xfrm>
            <a:off x="4134341" y="2406460"/>
            <a:ext cx="2084832" cy="204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2321" y="2262462"/>
            <a:ext cx="5559743" cy="387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72"/>
          <p:cNvPicPr preferRelativeResize="0"/>
          <p:nvPr/>
        </p:nvPicPr>
        <p:blipFill rotWithShape="1">
          <a:blip r:embed="rId6">
            <a:alphaModFix/>
          </a:blip>
          <a:srcRect b="12426" l="13058" r="12627" t="12607"/>
          <a:stretch/>
        </p:blipFill>
        <p:spPr>
          <a:xfrm>
            <a:off x="9875329" y="500062"/>
            <a:ext cx="2066735" cy="2084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72"/>
          <p:cNvSpPr txBox="1"/>
          <p:nvPr/>
        </p:nvSpPr>
        <p:spPr>
          <a:xfrm>
            <a:off x="462725" y="5817275"/>
            <a:ext cx="591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7"/>
              </a:rPr>
              <a:t>https://www.earthspacelab.com/app/seasons/</a:t>
            </a:r>
            <a:endParaRPr sz="2400">
              <a:latin typeface="Gowun Dodum"/>
              <a:ea typeface="Gowun Dodum"/>
              <a:cs typeface="Gowun Dodum"/>
              <a:sym typeface="Gowun Dodum"/>
            </a:endParaRPr>
          </a:p>
        </p:txBody>
      </p:sp>
      <p:sp>
        <p:nvSpPr>
          <p:cNvPr id="1081" name="Google Shape;1081;p72"/>
          <p:cNvSpPr txBox="1"/>
          <p:nvPr/>
        </p:nvSpPr>
        <p:spPr>
          <a:xfrm>
            <a:off x="6322425" y="6142025"/>
            <a:ext cx="5411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8"/>
              </a:rPr>
              <a:t>http://astro.unl.edu/naap/motion1/animations/seasons_ecliptic.html</a:t>
            </a:r>
            <a:endParaRPr sz="2200"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g197dd9e4a90_159_32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088" name="Google Shape;1088;g197dd9e4a90_159_32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89" name="Google Shape;1089;g197dd9e4a90_159_32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090" name="Google Shape;1090;g197dd9e4a90_159_32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비상 과학 가상 실험실</a:t>
            </a:r>
            <a:endParaRPr/>
          </a:p>
        </p:txBody>
      </p:sp>
      <p:sp>
        <p:nvSpPr>
          <p:cNvPr id="1091" name="Google Shape;1091;g197dd9e4a90_159_32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g197dd9e4a90_159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51" y="1978151"/>
            <a:ext cx="6244174" cy="43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g197dd9e4a90_159_32"/>
          <p:cNvSpPr txBox="1"/>
          <p:nvPr/>
        </p:nvSpPr>
        <p:spPr>
          <a:xfrm>
            <a:off x="2643200" y="6290675"/>
            <a:ext cx="11930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https://e.vivasam.com/themeplace/scienceLab/main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094" name="Google Shape;1094;g197dd9e4a90_159_32"/>
          <p:cNvPicPr preferRelativeResize="0"/>
          <p:nvPr/>
        </p:nvPicPr>
        <p:blipFill rotWithShape="1">
          <a:blip r:embed="rId5">
            <a:alphaModFix/>
          </a:blip>
          <a:srcRect b="20203" l="19842" r="19734" t="19668"/>
          <a:stretch/>
        </p:blipFill>
        <p:spPr>
          <a:xfrm>
            <a:off x="8084350" y="2928951"/>
            <a:ext cx="2464600" cy="24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g197dd9e4a90_159_52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101" name="Google Shape;1101;g197dd9e4a90_159_52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02" name="Google Shape;1102;g197dd9e4a90_159_52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03" name="Google Shape;1103;g197dd9e4a90_159_52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아꿈선 초등과학랜드</a:t>
            </a:r>
            <a:endParaRPr/>
          </a:p>
        </p:txBody>
      </p:sp>
      <p:sp>
        <p:nvSpPr>
          <p:cNvPr id="1104" name="Google Shape;1104;g197dd9e4a90_159_52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g197dd9e4a90_159_52"/>
          <p:cNvSpPr txBox="1"/>
          <p:nvPr/>
        </p:nvSpPr>
        <p:spPr>
          <a:xfrm>
            <a:off x="5893600" y="6171625"/>
            <a:ext cx="1193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600" u="sng">
                <a:solidFill>
                  <a:schemeClr val="hlink"/>
                </a:solidFill>
                <a:highlight>
                  <a:srgbClr val="FFFFFF"/>
                </a:highlight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https://zep.us/play/D6Q4z5</a:t>
            </a:r>
            <a:r>
              <a:rPr lang="ko-KR" sz="3600">
                <a:solidFill>
                  <a:srgbClr val="1F2937"/>
                </a:solidFill>
                <a:highlight>
                  <a:srgbClr val="FFFFFF"/>
                </a:highlight>
                <a:latin typeface="Gowun Dodum"/>
                <a:ea typeface="Gowun Dodum"/>
                <a:cs typeface="Gowun Dodum"/>
                <a:sym typeface="Gowun Dodum"/>
              </a:rPr>
              <a:t> </a:t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106" name="Google Shape;1106;g197dd9e4a90_159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725" y="2198851"/>
            <a:ext cx="6587326" cy="3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g197dd9e4a90_159_52"/>
          <p:cNvPicPr preferRelativeResize="0"/>
          <p:nvPr/>
        </p:nvPicPr>
        <p:blipFill rotWithShape="1">
          <a:blip r:embed="rId5">
            <a:alphaModFix/>
          </a:blip>
          <a:srcRect b="19099" l="19550" r="19732" t="19308"/>
          <a:stretch/>
        </p:blipFill>
        <p:spPr>
          <a:xfrm>
            <a:off x="8072450" y="2878675"/>
            <a:ext cx="2476500" cy="25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7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14" name="Google Shape;1114;p7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15" name="Google Shape;1115;p7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16" name="Google Shape;1116;p7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실감형 콘텐츠(사/과)</a:t>
            </a:r>
            <a:endParaRPr/>
          </a:p>
        </p:txBody>
      </p:sp>
      <p:sp>
        <p:nvSpPr>
          <p:cNvPr id="1117" name="Google Shape;1117;p73"/>
          <p:cNvSpPr/>
          <p:nvPr/>
        </p:nvSpPr>
        <p:spPr>
          <a:xfrm>
            <a:off x="7860108" y="2298570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8" name="Google Shape;111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27" y="2190041"/>
            <a:ext cx="7081647" cy="398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73"/>
          <p:cNvPicPr preferRelativeResize="0"/>
          <p:nvPr/>
        </p:nvPicPr>
        <p:blipFill rotWithShape="1">
          <a:blip r:embed="rId4">
            <a:alphaModFix/>
          </a:blip>
          <a:srcRect b="19768" l="19810" r="19652" t="20119"/>
          <a:stretch/>
        </p:blipFill>
        <p:spPr>
          <a:xfrm>
            <a:off x="8595360" y="2889503"/>
            <a:ext cx="2615184" cy="259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73"/>
          <p:cNvSpPr txBox="1"/>
          <p:nvPr/>
        </p:nvSpPr>
        <p:spPr>
          <a:xfrm>
            <a:off x="2828975" y="6170725"/>
            <a:ext cx="10038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https://dtbook.edunet.net/viewCntl/ARMaker?in_div=nedu&amp;pg=listOne</a:t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7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27" name="Google Shape;1127;p7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28" name="Google Shape;1128;p7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29" name="Google Shape;1129;p7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국립과천과학관</a:t>
            </a:r>
            <a:endParaRPr/>
          </a:p>
        </p:txBody>
      </p:sp>
      <p:sp>
        <p:nvSpPr>
          <p:cNvPr id="1130" name="Google Shape;1130;p7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1" name="Google Shape;1131;p74"/>
          <p:cNvPicPr preferRelativeResize="0"/>
          <p:nvPr/>
        </p:nvPicPr>
        <p:blipFill rotWithShape="1">
          <a:blip r:embed="rId3">
            <a:alphaModFix/>
          </a:blip>
          <a:srcRect b="19076" l="18422" r="18519" t="19899"/>
          <a:stretch/>
        </p:blipFill>
        <p:spPr>
          <a:xfrm>
            <a:off x="8012346" y="2920380"/>
            <a:ext cx="2603999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74"/>
          <p:cNvSpPr txBox="1"/>
          <p:nvPr/>
        </p:nvSpPr>
        <p:spPr>
          <a:xfrm>
            <a:off x="646596" y="6216598"/>
            <a:ext cx="12494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https://www.sciencecenter.go.kr/cyber/webvr/museum_2019/viewer.html</a:t>
            </a:r>
            <a:endParaRPr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133" name="Google Shape;1133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429" y="2364678"/>
            <a:ext cx="6847140" cy="350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223" name="Google Shape;223;p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4" name="Google Shape;224;p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5" name="Google Shape;225;p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모두의 풍속도</a:t>
            </a:r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 b="19396" l="18948" r="19036" t="19703"/>
          <a:stretch/>
        </p:blipFill>
        <p:spPr>
          <a:xfrm>
            <a:off x="7972926" y="2871537"/>
            <a:ext cx="2679032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4913" y="2096682"/>
            <a:ext cx="4119916" cy="41199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6887491" y="6062209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https://pungsokdo.com/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oogle Shape;1139;p7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40" name="Google Shape;1140;p7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41" name="Google Shape;1141;p7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42" name="Google Shape;1142;p7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AR 빛 실험실</a:t>
            </a:r>
            <a:endParaRPr/>
          </a:p>
        </p:txBody>
      </p:sp>
      <p:sp>
        <p:nvSpPr>
          <p:cNvPr id="1143" name="Google Shape;1143;p75"/>
          <p:cNvSpPr/>
          <p:nvPr/>
        </p:nvSpPr>
        <p:spPr>
          <a:xfrm>
            <a:off x="7695516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4" name="Google Shape;114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854" y="2582490"/>
            <a:ext cx="6913947" cy="319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5"/>
          <p:cNvPicPr preferRelativeResize="0"/>
          <p:nvPr/>
        </p:nvPicPr>
        <p:blipFill rotWithShape="1">
          <a:blip r:embed="rId4">
            <a:alphaModFix/>
          </a:blip>
          <a:srcRect b="20191" l="20088" r="19799" t="20119"/>
          <a:stretch/>
        </p:blipFill>
        <p:spPr>
          <a:xfrm>
            <a:off x="8449056" y="2889504"/>
            <a:ext cx="2596896" cy="25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76"/>
          <p:cNvGrpSpPr/>
          <p:nvPr/>
        </p:nvGrpSpPr>
        <p:grpSpPr>
          <a:xfrm>
            <a:off x="419726" y="641402"/>
            <a:ext cx="6182241" cy="1101778"/>
            <a:chOff x="419727" y="641402"/>
            <a:chExt cx="5681270" cy="1101778"/>
          </a:xfrm>
        </p:grpSpPr>
        <p:sp>
          <p:nvSpPr>
            <p:cNvPr id="1152" name="Google Shape;1152;p76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53" name="Google Shape;1153;p76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54" name="Google Shape;1154;p76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꿀렁꿀렁 뱃속 탐험 VR</a:t>
            </a:r>
            <a:endParaRPr/>
          </a:p>
        </p:txBody>
      </p:sp>
      <p:sp>
        <p:nvSpPr>
          <p:cNvPr id="1155" name="Google Shape;1155;p76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6" name="Google Shape;115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726" y="2298571"/>
            <a:ext cx="6689243" cy="376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76"/>
          <p:cNvPicPr preferRelativeResize="0"/>
          <p:nvPr/>
        </p:nvPicPr>
        <p:blipFill rotWithShape="1">
          <a:blip r:embed="rId4">
            <a:alphaModFix/>
          </a:blip>
          <a:srcRect b="20191" l="19810" r="19652" t="19272"/>
          <a:stretch/>
        </p:blipFill>
        <p:spPr>
          <a:xfrm>
            <a:off x="8010144" y="2852928"/>
            <a:ext cx="2615184" cy="261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7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64" name="Google Shape;1164;p7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65" name="Google Shape;1165;p7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66" name="Google Shape;1166;p7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AR동물관찰</a:t>
            </a:r>
            <a:endParaRPr/>
          </a:p>
        </p:txBody>
      </p:sp>
      <p:sp>
        <p:nvSpPr>
          <p:cNvPr id="1167" name="Google Shape;1167;p7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8" name="Google Shape;1168;p77"/>
          <p:cNvPicPr preferRelativeResize="0"/>
          <p:nvPr/>
        </p:nvPicPr>
        <p:blipFill rotWithShape="1">
          <a:blip r:embed="rId3">
            <a:alphaModFix/>
          </a:blip>
          <a:srcRect b="19768" l="19320" r="19407" t="19331"/>
          <a:stretch/>
        </p:blipFill>
        <p:spPr>
          <a:xfrm>
            <a:off x="7988968" y="2855495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949" y="2069714"/>
            <a:ext cx="5532059" cy="4146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78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FCB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F9B9B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07</a:t>
            </a:r>
            <a:endParaRPr sz="11500">
              <a:solidFill>
                <a:srgbClr val="FF9B9B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176" name="Google Shape;1176;p78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SW, AI</a:t>
            </a:r>
            <a:endParaRPr sz="9600">
              <a:solidFill>
                <a:srgbClr val="7F7F7F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7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83" name="Google Shape;1183;p7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84" name="Google Shape;1184;p7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85" name="Google Shape;1185;p7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엔트리</a:t>
            </a:r>
            <a:endParaRPr/>
          </a:p>
        </p:txBody>
      </p:sp>
      <p:sp>
        <p:nvSpPr>
          <p:cNvPr id="1186" name="Google Shape;1186;p7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7" name="Google Shape;1187;p79"/>
          <p:cNvPicPr preferRelativeResize="0"/>
          <p:nvPr/>
        </p:nvPicPr>
        <p:blipFill rotWithShape="1">
          <a:blip r:embed="rId3">
            <a:alphaModFix/>
          </a:blip>
          <a:srcRect b="0" l="0" r="0" t="8415"/>
          <a:stretch/>
        </p:blipFill>
        <p:spPr>
          <a:xfrm>
            <a:off x="419727" y="2486295"/>
            <a:ext cx="6440287" cy="33881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79"/>
          <p:cNvSpPr txBox="1"/>
          <p:nvPr/>
        </p:nvSpPr>
        <p:spPr>
          <a:xfrm>
            <a:off x="7431505" y="606555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4"/>
              </a:rPr>
              <a:t>https://playentry.org/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189" name="Google Shape;1189;p79"/>
          <p:cNvPicPr preferRelativeResize="0"/>
          <p:nvPr/>
        </p:nvPicPr>
        <p:blipFill rotWithShape="1">
          <a:blip r:embed="rId5">
            <a:alphaModFix/>
          </a:blip>
          <a:srcRect b="18905" l="19003" r="20037" t="20135"/>
          <a:stretch/>
        </p:blipFill>
        <p:spPr>
          <a:xfrm>
            <a:off x="8028432" y="2907792"/>
            <a:ext cx="2633472" cy="263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8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196" name="Google Shape;1196;p8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97" name="Google Shape;1197;p8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98" name="Google Shape;1198;p8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라이트봇</a:t>
            </a:r>
            <a:endParaRPr/>
          </a:p>
        </p:txBody>
      </p:sp>
      <p:sp>
        <p:nvSpPr>
          <p:cNvPr id="1199" name="Google Shape;1199;p8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0" name="Google Shape;1200;p80"/>
          <p:cNvPicPr preferRelativeResize="0"/>
          <p:nvPr/>
        </p:nvPicPr>
        <p:blipFill rotWithShape="1">
          <a:blip r:embed="rId3">
            <a:alphaModFix/>
          </a:blip>
          <a:srcRect b="20510" l="19691" r="20522" t="19331"/>
          <a:stretch/>
        </p:blipFill>
        <p:spPr>
          <a:xfrm>
            <a:off x="8005011" y="2855495"/>
            <a:ext cx="2582778" cy="259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8707" y="2298571"/>
            <a:ext cx="5240174" cy="3516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81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08" name="Google Shape;1208;p81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09" name="Google Shape;1209;p81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10" name="Google Shape;1210;p81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code</a:t>
            </a:r>
            <a:endParaRPr/>
          </a:p>
        </p:txBody>
      </p:sp>
      <p:sp>
        <p:nvSpPr>
          <p:cNvPr id="1211" name="Google Shape;1211;p81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2" name="Google Shape;1212;p81"/>
          <p:cNvPicPr preferRelativeResize="0"/>
          <p:nvPr/>
        </p:nvPicPr>
        <p:blipFill rotWithShape="1">
          <a:blip r:embed="rId3">
            <a:alphaModFix/>
          </a:blip>
          <a:srcRect b="19024" l="18948" r="19408" t="19331"/>
          <a:stretch/>
        </p:blipFill>
        <p:spPr>
          <a:xfrm>
            <a:off x="7972926" y="2855495"/>
            <a:ext cx="2662990" cy="266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047" y="2163544"/>
            <a:ext cx="6854266" cy="4033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81"/>
          <p:cNvSpPr txBox="1"/>
          <p:nvPr/>
        </p:nvSpPr>
        <p:spPr>
          <a:xfrm>
            <a:off x="7784432" y="6075409"/>
            <a:ext cx="3429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https://code.org/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8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21" name="Google Shape;1221;p8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22" name="Google Shape;1222;p8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23" name="Google Shape;1223;p8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코스페이시스</a:t>
            </a:r>
            <a:endParaRPr/>
          </a:p>
        </p:txBody>
      </p:sp>
      <p:sp>
        <p:nvSpPr>
          <p:cNvPr id="1224" name="Google Shape;1224;p82"/>
          <p:cNvSpPr/>
          <p:nvPr/>
        </p:nvSpPr>
        <p:spPr>
          <a:xfrm>
            <a:off x="7912566" y="2374772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5" name="Google Shape;1225;p82"/>
          <p:cNvPicPr preferRelativeResize="0"/>
          <p:nvPr/>
        </p:nvPicPr>
        <p:blipFill rotWithShape="1">
          <a:blip r:embed="rId3">
            <a:alphaModFix/>
          </a:blip>
          <a:srcRect b="19396" l="18948" r="19408" t="19331"/>
          <a:stretch/>
        </p:blipFill>
        <p:spPr>
          <a:xfrm>
            <a:off x="8610600" y="2931696"/>
            <a:ext cx="2662990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472" y="2096614"/>
            <a:ext cx="7183625" cy="40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82"/>
          <p:cNvSpPr txBox="1"/>
          <p:nvPr/>
        </p:nvSpPr>
        <p:spPr>
          <a:xfrm>
            <a:off x="7683097" y="6199436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https://edu.cospaces.io/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Google Shape;1233;p83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34" name="Google Shape;1234;p83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5" name="Google Shape;1235;p83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36" name="Google Shape;1236;p8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티처블머신</a:t>
            </a:r>
            <a:endParaRPr/>
          </a:p>
        </p:txBody>
      </p:sp>
      <p:sp>
        <p:nvSpPr>
          <p:cNvPr id="1237" name="Google Shape;1237;p83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8" name="Google Shape;1238;p83"/>
          <p:cNvPicPr preferRelativeResize="0"/>
          <p:nvPr/>
        </p:nvPicPr>
        <p:blipFill rotWithShape="1">
          <a:blip r:embed="rId3">
            <a:alphaModFix/>
          </a:blip>
          <a:srcRect b="19396" l="18577" r="19035" t="19331"/>
          <a:stretch/>
        </p:blipFill>
        <p:spPr>
          <a:xfrm>
            <a:off x="7956884" y="2855495"/>
            <a:ext cx="2695074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237205"/>
            <a:ext cx="6658585" cy="3502693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83"/>
          <p:cNvSpPr txBox="1"/>
          <p:nvPr/>
        </p:nvSpPr>
        <p:spPr>
          <a:xfrm>
            <a:off x="4460650" y="6110750"/>
            <a:ext cx="7968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https://teachablemachine.withgoogle.com/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g21fc04663d3_0_0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247" name="Google Shape;1247;g21fc04663d3_0_0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8" name="Google Shape;1248;g21fc04663d3_0_0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49" name="Google Shape;1249;g21fc04663d3_0_0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머신러닝 포 키즈</a:t>
            </a:r>
            <a:endParaRPr/>
          </a:p>
        </p:txBody>
      </p:sp>
      <p:sp>
        <p:nvSpPr>
          <p:cNvPr id="1250" name="Google Shape;1250;g21fc04663d3_0_0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g21fc04663d3_0_0"/>
          <p:cNvSpPr txBox="1"/>
          <p:nvPr/>
        </p:nvSpPr>
        <p:spPr>
          <a:xfrm>
            <a:off x="5038775" y="6151350"/>
            <a:ext cx="6992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https://machinelearningforkids.co.uk/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1252" name="Google Shape;1252;g21fc04663d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25" y="2594537"/>
            <a:ext cx="6970092" cy="278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g21fc04663d3_0_0"/>
          <p:cNvPicPr preferRelativeResize="0"/>
          <p:nvPr/>
        </p:nvPicPr>
        <p:blipFill rotWithShape="1">
          <a:blip r:embed="rId5">
            <a:alphaModFix/>
          </a:blip>
          <a:srcRect b="19927" l="19190" r="19380" t="19503"/>
          <a:stretch/>
        </p:blipFill>
        <p:spPr>
          <a:xfrm>
            <a:off x="7987388" y="2872000"/>
            <a:ext cx="2653825" cy="26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g19bde281101_0_1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236" name="Google Shape;236;g19bde281101_0_1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7" name="Google Shape;237;g19bde281101_0_1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38" name="Google Shape;238;g19bde281101_0_1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Quick, Draw!</a:t>
            </a:r>
            <a:endParaRPr/>
          </a:p>
        </p:txBody>
      </p:sp>
      <p:sp>
        <p:nvSpPr>
          <p:cNvPr id="239" name="Google Shape;239;g19bde281101_0_1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19bde281101_0_1"/>
          <p:cNvSpPr txBox="1"/>
          <p:nvPr/>
        </p:nvSpPr>
        <p:spPr>
          <a:xfrm>
            <a:off x="5464416" y="6137909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3"/>
              </a:rPr>
              <a:t>https://quickdraw.withgoogle.com/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  <p:pic>
        <p:nvPicPr>
          <p:cNvPr id="241" name="Google Shape;241;g19bde281101_0_1"/>
          <p:cNvPicPr preferRelativeResize="0"/>
          <p:nvPr/>
        </p:nvPicPr>
        <p:blipFill rotWithShape="1">
          <a:blip r:embed="rId4">
            <a:alphaModFix/>
          </a:blip>
          <a:srcRect b="19483" l="18927" r="17516" t="18566"/>
          <a:stretch/>
        </p:blipFill>
        <p:spPr>
          <a:xfrm>
            <a:off x="8118312" y="3014613"/>
            <a:ext cx="2391975" cy="233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9bde281101_0_1"/>
          <p:cNvPicPr preferRelativeResize="0"/>
          <p:nvPr/>
        </p:nvPicPr>
        <p:blipFill rotWithShape="1">
          <a:blip r:embed="rId5">
            <a:alphaModFix/>
          </a:blip>
          <a:srcRect b="52175" l="11927" r="9450" t="0"/>
          <a:stretch/>
        </p:blipFill>
        <p:spPr>
          <a:xfrm>
            <a:off x="1211125" y="2418675"/>
            <a:ext cx="5419775" cy="32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" name="Google Shape;1259;p84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60" name="Google Shape;1260;p84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61" name="Google Shape;1261;p84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62" name="Google Shape;1262;p8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Quiver</a:t>
            </a:r>
            <a:endParaRPr/>
          </a:p>
        </p:txBody>
      </p:sp>
      <p:sp>
        <p:nvSpPr>
          <p:cNvPr id="1263" name="Google Shape;1263;p84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4" name="Google Shape;1264;p84"/>
          <p:cNvPicPr preferRelativeResize="0"/>
          <p:nvPr/>
        </p:nvPicPr>
        <p:blipFill rotWithShape="1">
          <a:blip r:embed="rId3">
            <a:alphaModFix/>
          </a:blip>
          <a:srcRect b="20510" l="19320" r="19407" t="18588"/>
          <a:stretch/>
        </p:blipFill>
        <p:spPr>
          <a:xfrm>
            <a:off x="7988968" y="2823411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84"/>
          <p:cNvPicPr preferRelativeResize="0"/>
          <p:nvPr/>
        </p:nvPicPr>
        <p:blipFill rotWithShape="1">
          <a:blip r:embed="rId4">
            <a:alphaModFix/>
          </a:blip>
          <a:srcRect b="20468" l="0" r="0" t="15672"/>
          <a:stretch/>
        </p:blipFill>
        <p:spPr>
          <a:xfrm>
            <a:off x="1845493" y="1978441"/>
            <a:ext cx="3857625" cy="437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85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72" name="Google Shape;1272;p85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3" name="Google Shape;1273;p85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74" name="Google Shape;1274;p85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Halo AR</a:t>
            </a:r>
            <a:endParaRPr/>
          </a:p>
        </p:txBody>
      </p:sp>
      <p:sp>
        <p:nvSpPr>
          <p:cNvPr id="1275" name="Google Shape;1275;p85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6" name="Google Shape;1276;p85"/>
          <p:cNvPicPr preferRelativeResize="0"/>
          <p:nvPr/>
        </p:nvPicPr>
        <p:blipFill rotWithShape="1">
          <a:blip r:embed="rId3">
            <a:alphaModFix/>
          </a:blip>
          <a:srcRect b="20510" l="19320" r="19407" t="18588"/>
          <a:stretch/>
        </p:blipFill>
        <p:spPr>
          <a:xfrm>
            <a:off x="7988968" y="2823411"/>
            <a:ext cx="2646948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27" y="2143428"/>
            <a:ext cx="6609867" cy="371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86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FDFDD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FEE599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08</a:t>
            </a:r>
            <a:endParaRPr sz="11500">
              <a:solidFill>
                <a:srgbClr val="FEE599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284" name="Google Shape;1284;p86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 그 외 과목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Google Shape;1290;p87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291" name="Google Shape;1291;p87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2" name="Google Shape;1292;p87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93" name="Google Shape;1293;p87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꼬들</a:t>
            </a:r>
            <a:endParaRPr/>
          </a:p>
        </p:txBody>
      </p:sp>
      <p:sp>
        <p:nvSpPr>
          <p:cNvPr id="1294" name="Google Shape;1294;p87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5" name="Google Shape;1295;p87"/>
          <p:cNvPicPr preferRelativeResize="0"/>
          <p:nvPr/>
        </p:nvPicPr>
        <p:blipFill rotWithShape="1">
          <a:blip r:embed="rId3">
            <a:alphaModFix/>
          </a:blip>
          <a:srcRect b="19396" l="18576" r="19408" t="20074"/>
          <a:stretch/>
        </p:blipFill>
        <p:spPr>
          <a:xfrm>
            <a:off x="7956884" y="2887579"/>
            <a:ext cx="2679032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0893" y="1966965"/>
            <a:ext cx="3946207" cy="459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87"/>
          <p:cNvSpPr txBox="1"/>
          <p:nvPr/>
        </p:nvSpPr>
        <p:spPr>
          <a:xfrm>
            <a:off x="7688179" y="6062189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https://kordle.kr/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88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304" name="Google Shape;1304;p88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05" name="Google Shape;1305;p88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06" name="Google Shape;1306;p8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무한워들 </a:t>
            </a:r>
            <a:endParaRPr/>
          </a:p>
        </p:txBody>
      </p:sp>
      <p:sp>
        <p:nvSpPr>
          <p:cNvPr id="1307" name="Google Shape;1307;p88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8" name="Google Shape;1308;p88"/>
          <p:cNvPicPr preferRelativeResize="0"/>
          <p:nvPr/>
        </p:nvPicPr>
        <p:blipFill rotWithShape="1">
          <a:blip r:embed="rId3">
            <a:alphaModFix/>
          </a:blip>
          <a:srcRect b="19768" l="18577" r="19035" t="19703"/>
          <a:stretch/>
        </p:blipFill>
        <p:spPr>
          <a:xfrm>
            <a:off x="7956884" y="2871537"/>
            <a:ext cx="2695074" cy="26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8056" y="1944981"/>
            <a:ext cx="4360911" cy="46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88"/>
          <p:cNvSpPr txBox="1"/>
          <p:nvPr/>
        </p:nvSpPr>
        <p:spPr>
          <a:xfrm>
            <a:off x="7343274" y="6050380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https://w6.azki.org/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1316;g24d915c06b7_0_18"/>
          <p:cNvGrpSpPr/>
          <p:nvPr/>
        </p:nvGrpSpPr>
        <p:grpSpPr>
          <a:xfrm>
            <a:off x="419727" y="641402"/>
            <a:ext cx="5681400" cy="1101778"/>
            <a:chOff x="419727" y="641402"/>
            <a:chExt cx="5681400" cy="1101778"/>
          </a:xfrm>
        </p:grpSpPr>
        <p:sp>
          <p:nvSpPr>
            <p:cNvPr id="1317" name="Google Shape;1317;g24d915c06b7_0_18"/>
            <p:cNvSpPr/>
            <p:nvPr/>
          </p:nvSpPr>
          <p:spPr>
            <a:xfrm>
              <a:off x="419727" y="641402"/>
              <a:ext cx="5681400" cy="932700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8" name="Google Shape;1318;g24d915c06b7_0_18"/>
            <p:cNvCxnSpPr/>
            <p:nvPr/>
          </p:nvCxnSpPr>
          <p:spPr>
            <a:xfrm flipH="1" rot="10800000">
              <a:off x="605860" y="1720980"/>
              <a:ext cx="5401200" cy="2220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19" name="Google Shape;1319;g24d915c06b7_0_18"/>
          <p:cNvSpPr txBox="1"/>
          <p:nvPr>
            <p:ph type="title"/>
          </p:nvPr>
        </p:nvSpPr>
        <p:spPr>
          <a:xfrm>
            <a:off x="838200" y="5000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설리번+</a:t>
            </a:r>
            <a:endParaRPr/>
          </a:p>
        </p:txBody>
      </p:sp>
      <p:sp>
        <p:nvSpPr>
          <p:cNvPr id="1320" name="Google Shape;1320;g24d915c06b7_0_18"/>
          <p:cNvSpPr/>
          <p:nvPr/>
        </p:nvSpPr>
        <p:spPr>
          <a:xfrm>
            <a:off x="7274892" y="2298571"/>
            <a:ext cx="4078800" cy="3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1" name="Google Shape;1321;g24d915c06b7_0_18"/>
          <p:cNvPicPr preferRelativeResize="0"/>
          <p:nvPr/>
        </p:nvPicPr>
        <p:blipFill rotWithShape="1">
          <a:blip r:embed="rId3">
            <a:alphaModFix/>
          </a:blip>
          <a:srcRect b="19302" l="19540" r="19375" t="19302"/>
          <a:stretch/>
        </p:blipFill>
        <p:spPr>
          <a:xfrm>
            <a:off x="7965813" y="2824900"/>
            <a:ext cx="2696975" cy="27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g24d915c06b7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613" y="1913962"/>
            <a:ext cx="3175623" cy="4727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Google Shape;1328;p89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329" name="Google Shape;1329;p89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30" name="Google Shape;1330;p89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31" name="Google Shape;1331;p89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인공지능 윤리 교육</a:t>
            </a:r>
            <a:endParaRPr/>
          </a:p>
        </p:txBody>
      </p:sp>
      <p:sp>
        <p:nvSpPr>
          <p:cNvPr id="1332" name="Google Shape;1332;p89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3" name="Google Shape;1333;p89"/>
          <p:cNvPicPr preferRelativeResize="0"/>
          <p:nvPr/>
        </p:nvPicPr>
        <p:blipFill rotWithShape="1">
          <a:blip r:embed="rId3">
            <a:alphaModFix/>
          </a:blip>
          <a:srcRect b="20139" l="18206" r="19036" t="18959"/>
          <a:stretch/>
        </p:blipFill>
        <p:spPr>
          <a:xfrm>
            <a:off x="7940842" y="2839453"/>
            <a:ext cx="2711116" cy="263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252" y="1890063"/>
            <a:ext cx="6143665" cy="46335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89"/>
          <p:cNvSpPr txBox="1"/>
          <p:nvPr/>
        </p:nvSpPr>
        <p:spPr>
          <a:xfrm>
            <a:off x="5293900" y="6216600"/>
            <a:ext cx="6886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https://www.moralmachine.net/hl/kr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Google Shape;1341;p90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342" name="Google Shape;1342;p90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DEEB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3" name="Google Shape;1343;p90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rgbClr val="5095D4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44" name="Google Shape;1344;p90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다이어트 카메라 AI</a:t>
            </a:r>
            <a:endParaRPr/>
          </a:p>
        </p:txBody>
      </p:sp>
      <p:sp>
        <p:nvSpPr>
          <p:cNvPr id="1345" name="Google Shape;1345;p90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6" name="Google Shape;1346;p90"/>
          <p:cNvPicPr preferRelativeResize="0"/>
          <p:nvPr/>
        </p:nvPicPr>
        <p:blipFill rotWithShape="1">
          <a:blip r:embed="rId3">
            <a:alphaModFix/>
          </a:blip>
          <a:srcRect b="42666" l="0" r="0" t="0"/>
          <a:stretch/>
        </p:blipFill>
        <p:spPr>
          <a:xfrm>
            <a:off x="1600708" y="1890063"/>
            <a:ext cx="4078908" cy="505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90"/>
          <p:cNvPicPr preferRelativeResize="0"/>
          <p:nvPr/>
        </p:nvPicPr>
        <p:blipFill rotWithShape="1">
          <a:blip r:embed="rId4">
            <a:alphaModFix/>
          </a:blip>
          <a:srcRect b="18471" l="19811" r="20439" t="18875"/>
          <a:stretch/>
        </p:blipFill>
        <p:spPr>
          <a:xfrm>
            <a:off x="8010144" y="2834640"/>
            <a:ext cx="2581148" cy="270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91"/>
          <p:cNvSpPr/>
          <p:nvPr/>
        </p:nvSpPr>
        <p:spPr>
          <a:xfrm>
            <a:off x="599605" y="2072388"/>
            <a:ext cx="3013023" cy="3013023"/>
          </a:xfrm>
          <a:prstGeom prst="teardrop">
            <a:avLst>
              <a:gd fmla="val 100000" name="adj"/>
            </a:avLst>
          </a:prstGeom>
          <a:solidFill>
            <a:srgbClr val="E7D3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500">
                <a:solidFill>
                  <a:srgbClr val="C89BED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09</a:t>
            </a:r>
            <a:endParaRPr sz="11500">
              <a:solidFill>
                <a:srgbClr val="C89BED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sp>
        <p:nvSpPr>
          <p:cNvPr id="1354" name="Google Shape;1354;p91"/>
          <p:cNvSpPr txBox="1"/>
          <p:nvPr/>
        </p:nvSpPr>
        <p:spPr>
          <a:xfrm>
            <a:off x="3612629" y="2648697"/>
            <a:ext cx="8564382" cy="1350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Arial"/>
              <a:buNone/>
            </a:pPr>
            <a:r>
              <a:rPr lang="ko-KR" sz="9600">
                <a:solidFill>
                  <a:srgbClr val="7F7F7F"/>
                </a:solidFill>
                <a:latin typeface="Black Han Sans"/>
                <a:ea typeface="Black Han Sans"/>
                <a:cs typeface="Black Han Sans"/>
                <a:sym typeface="Black Han Sans"/>
              </a:rPr>
              <a:t>진로</a:t>
            </a:r>
            <a:endParaRPr sz="9600"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0" name="Google Shape;1360;p92"/>
          <p:cNvGrpSpPr/>
          <p:nvPr/>
        </p:nvGrpSpPr>
        <p:grpSpPr>
          <a:xfrm>
            <a:off x="419727" y="641402"/>
            <a:ext cx="5681270" cy="1101778"/>
            <a:chOff x="419727" y="641402"/>
            <a:chExt cx="5681270" cy="1101778"/>
          </a:xfrm>
        </p:grpSpPr>
        <p:sp>
          <p:nvSpPr>
            <p:cNvPr id="1361" name="Google Shape;1361;p92"/>
            <p:cNvSpPr/>
            <p:nvPr/>
          </p:nvSpPr>
          <p:spPr>
            <a:xfrm>
              <a:off x="419727" y="641402"/>
              <a:ext cx="5681270" cy="932565"/>
            </a:xfrm>
            <a:prstGeom prst="roundRect">
              <a:avLst>
                <a:gd fmla="val 50000" name="adj"/>
              </a:avLst>
            </a:prstGeom>
            <a:solidFill>
              <a:srgbClr val="ECFA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62" name="Google Shape;1362;p92"/>
            <p:cNvCxnSpPr/>
            <p:nvPr/>
          </p:nvCxnSpPr>
          <p:spPr>
            <a:xfrm flipH="1" rot="10800000">
              <a:off x="605860" y="1720850"/>
              <a:ext cx="5401240" cy="22330"/>
            </a:xfrm>
            <a:prstGeom prst="straightConnector1">
              <a:avLst/>
            </a:prstGeom>
            <a:noFill/>
            <a:ln cap="flat" cmpd="sng" w="38100">
              <a:solidFill>
                <a:schemeClr val="accent6"/>
              </a:solidFill>
              <a:prstDash val="dashDot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63" name="Google Shape;1363;p9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ko-KR"/>
              <a:t>MBTI 검사</a:t>
            </a:r>
            <a:endParaRPr/>
          </a:p>
        </p:txBody>
      </p:sp>
      <p:sp>
        <p:nvSpPr>
          <p:cNvPr id="1364" name="Google Shape;1364;p92"/>
          <p:cNvSpPr/>
          <p:nvPr/>
        </p:nvSpPr>
        <p:spPr>
          <a:xfrm>
            <a:off x="7274892" y="2298571"/>
            <a:ext cx="4078908" cy="376361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E599"/>
            </a:solidFill>
            <a:prstDash val="dash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5" name="Google Shape;1365;p92"/>
          <p:cNvPicPr preferRelativeResize="0"/>
          <p:nvPr/>
        </p:nvPicPr>
        <p:blipFill rotWithShape="1">
          <a:blip r:embed="rId3">
            <a:alphaModFix/>
          </a:blip>
          <a:srcRect b="19767" l="19319" r="19037" t="18960"/>
          <a:stretch/>
        </p:blipFill>
        <p:spPr>
          <a:xfrm>
            <a:off x="7988968" y="2839453"/>
            <a:ext cx="2662990" cy="26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860" y="2098559"/>
            <a:ext cx="6547039" cy="4118039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92"/>
          <p:cNvSpPr txBox="1"/>
          <p:nvPr/>
        </p:nvSpPr>
        <p:spPr>
          <a:xfrm>
            <a:off x="5574632" y="6197144"/>
            <a:ext cx="661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u="sng">
                <a:solidFill>
                  <a:schemeClr val="hlink"/>
                </a:solidFill>
                <a:latin typeface="Gowun Dodum"/>
                <a:ea typeface="Gowun Dodum"/>
                <a:cs typeface="Gowun Dodum"/>
                <a:sym typeface="Gowun Dodum"/>
                <a:hlinkClick r:id="rId5"/>
              </a:rPr>
              <a:t>https://www.16personalities.com/ko</a:t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Gowun Dodum"/>
              <a:ea typeface="Gowun Dodum"/>
              <a:cs typeface="Gowun Dodum"/>
              <a:sym typeface="Gowun Dod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2021-06-27T02:12:53Z</dcterms:created>
</cp:coreProperties>
</file>